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  <p:sldMasterId id="2147483743" r:id="rId2"/>
    <p:sldMasterId id="2147483775" r:id="rId3"/>
  </p:sldMasterIdLst>
  <p:notesMasterIdLst>
    <p:notesMasterId r:id="rId42"/>
  </p:notesMasterIdLst>
  <p:handoutMasterIdLst>
    <p:handoutMasterId r:id="rId43"/>
  </p:handoutMasterIdLst>
  <p:sldIdLst>
    <p:sldId id="256" r:id="rId4"/>
    <p:sldId id="257" r:id="rId5"/>
    <p:sldId id="303" r:id="rId6"/>
    <p:sldId id="265" r:id="rId7"/>
    <p:sldId id="264" r:id="rId8"/>
    <p:sldId id="266" r:id="rId9"/>
    <p:sldId id="269" r:id="rId10"/>
    <p:sldId id="270" r:id="rId11"/>
    <p:sldId id="274" r:id="rId12"/>
    <p:sldId id="279" r:id="rId13"/>
    <p:sldId id="275" r:id="rId14"/>
    <p:sldId id="272" r:id="rId15"/>
    <p:sldId id="281" r:id="rId16"/>
    <p:sldId id="278" r:id="rId17"/>
    <p:sldId id="277" r:id="rId18"/>
    <p:sldId id="324" r:id="rId19"/>
    <p:sldId id="280" r:id="rId20"/>
    <p:sldId id="282" r:id="rId21"/>
    <p:sldId id="304" r:id="rId22"/>
    <p:sldId id="305" r:id="rId23"/>
    <p:sldId id="306" r:id="rId24"/>
    <p:sldId id="326" r:id="rId25"/>
    <p:sldId id="327" r:id="rId26"/>
    <p:sldId id="307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9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C"/>
          </a:solidFill>
        </a:fill>
      </a:tcStyle>
    </a:wholeTbl>
    <a:band2H>
      <a:tcTxStyle/>
      <a:tcStyle>
        <a:tcBdr/>
        <a:fill>
          <a:solidFill>
            <a:srgbClr val="E7E7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E"/>
          </a:solidFill>
        </a:fill>
      </a:tcStyle>
    </a:wholeTbl>
    <a:band2H>
      <a:tcTxStyle/>
      <a:tcStyle>
        <a:tcBdr/>
        <a:fill>
          <a:solidFill>
            <a:srgbClr val="E7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D1CB"/>
          </a:solidFill>
        </a:fill>
      </a:tcStyle>
    </a:wholeTbl>
    <a:band2H>
      <a:tcTxStyle/>
      <a:tcStyle>
        <a:tcBdr/>
        <a:fill>
          <a:solidFill>
            <a:srgbClr val="ECE9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9E9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F6061"/>
        </a:fontRef>
        <a:srgbClr val="5F6061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5F6061"/>
              </a:solidFill>
              <a:prstDash val="solid"/>
              <a:round/>
            </a:ln>
          </a:top>
          <a:bottom>
            <a:ln w="508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5F6061"/>
              </a:solidFill>
              <a:prstDash val="solid"/>
              <a:round/>
            </a:ln>
          </a:top>
          <a:bottom>
            <a:ln w="508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F60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F606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F606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5F6061"/>
              </a:solidFill>
              <a:prstDash val="solid"/>
              <a:round/>
            </a:ln>
          </a:left>
          <a:right>
            <a:ln w="25400" cap="flat">
              <a:solidFill>
                <a:srgbClr val="5F6061"/>
              </a:solidFill>
              <a:prstDash val="solid"/>
              <a:round/>
            </a:ln>
          </a:right>
          <a:top>
            <a:ln w="25400" cap="flat">
              <a:solidFill>
                <a:srgbClr val="5F6061"/>
              </a:solidFill>
              <a:prstDash val="solid"/>
              <a:round/>
            </a:ln>
          </a:top>
          <a:bottom>
            <a:ln w="254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solidFill>
                <a:srgbClr val="5F6061"/>
              </a:solidFill>
              <a:prstDash val="solid"/>
              <a:round/>
            </a:ln>
          </a:insideH>
          <a:insideV>
            <a:ln w="25400" cap="flat">
              <a:solidFill>
                <a:srgbClr val="5F6061"/>
              </a:solidFill>
              <a:prstDash val="solid"/>
              <a:round/>
            </a:ln>
          </a:insideV>
        </a:tcBdr>
        <a:fill>
          <a:solidFill>
            <a:srgbClr val="5F6061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F6061"/>
        </a:fontRef>
        <a:srgbClr val="5F6061"/>
      </a:tcTxStyle>
      <a:tcStyle>
        <a:tcBdr>
          <a:left>
            <a:ln w="25400" cap="flat">
              <a:solidFill>
                <a:srgbClr val="5F6061"/>
              </a:solidFill>
              <a:prstDash val="solid"/>
              <a:round/>
            </a:ln>
          </a:left>
          <a:right>
            <a:ln w="25400" cap="flat">
              <a:solidFill>
                <a:srgbClr val="5F6061"/>
              </a:solidFill>
              <a:prstDash val="solid"/>
              <a:round/>
            </a:ln>
          </a:right>
          <a:top>
            <a:ln w="25400" cap="flat">
              <a:solidFill>
                <a:srgbClr val="5F6061"/>
              </a:solidFill>
              <a:prstDash val="solid"/>
              <a:round/>
            </a:ln>
          </a:top>
          <a:bottom>
            <a:ln w="254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solidFill>
                <a:srgbClr val="5F6061"/>
              </a:solidFill>
              <a:prstDash val="solid"/>
              <a:round/>
            </a:ln>
          </a:insideH>
          <a:insideV>
            <a:ln w="25400" cap="flat">
              <a:solidFill>
                <a:srgbClr val="5F6061"/>
              </a:solidFill>
              <a:prstDash val="solid"/>
              <a:round/>
            </a:ln>
          </a:insideV>
        </a:tcBdr>
        <a:fill>
          <a:solidFill>
            <a:srgbClr val="5F6061">
              <a:alpha val="20000"/>
            </a:srgbClr>
          </a:solidFill>
        </a:fill>
      </a:tcStyle>
    </a:firstCol>
    <a:lastRow>
      <a:tcTxStyle b="on" i="off">
        <a:fontRef idx="minor">
          <a:srgbClr val="5F6061"/>
        </a:fontRef>
        <a:srgbClr val="5F6061"/>
      </a:tcTxStyle>
      <a:tcStyle>
        <a:tcBdr>
          <a:left>
            <a:ln w="25400" cap="flat">
              <a:solidFill>
                <a:srgbClr val="5F6061"/>
              </a:solidFill>
              <a:prstDash val="solid"/>
              <a:round/>
            </a:ln>
          </a:left>
          <a:right>
            <a:ln w="25400" cap="flat">
              <a:solidFill>
                <a:srgbClr val="5F6061"/>
              </a:solidFill>
              <a:prstDash val="solid"/>
              <a:round/>
            </a:ln>
          </a:right>
          <a:top>
            <a:ln w="101600" cap="flat">
              <a:solidFill>
                <a:srgbClr val="5F6061"/>
              </a:solidFill>
              <a:prstDash val="solid"/>
              <a:round/>
            </a:ln>
          </a:top>
          <a:bottom>
            <a:ln w="254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solidFill>
                <a:srgbClr val="5F6061"/>
              </a:solidFill>
              <a:prstDash val="solid"/>
              <a:round/>
            </a:ln>
          </a:insideH>
          <a:insideV>
            <a:ln w="25400" cap="flat">
              <a:solidFill>
                <a:srgbClr val="5F606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F6061"/>
        </a:fontRef>
        <a:srgbClr val="5F6061"/>
      </a:tcTxStyle>
      <a:tcStyle>
        <a:tcBdr>
          <a:left>
            <a:ln w="25400" cap="flat">
              <a:solidFill>
                <a:srgbClr val="5F6061"/>
              </a:solidFill>
              <a:prstDash val="solid"/>
              <a:round/>
            </a:ln>
          </a:left>
          <a:right>
            <a:ln w="25400" cap="flat">
              <a:solidFill>
                <a:srgbClr val="5F6061"/>
              </a:solidFill>
              <a:prstDash val="solid"/>
              <a:round/>
            </a:ln>
          </a:right>
          <a:top>
            <a:ln w="25400" cap="flat">
              <a:solidFill>
                <a:srgbClr val="5F6061"/>
              </a:solidFill>
              <a:prstDash val="solid"/>
              <a:round/>
            </a:ln>
          </a:top>
          <a:bottom>
            <a:ln w="508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solidFill>
                <a:srgbClr val="5F6061"/>
              </a:solidFill>
              <a:prstDash val="solid"/>
              <a:round/>
            </a:ln>
          </a:insideH>
          <a:insideV>
            <a:ln w="25400" cap="flat">
              <a:solidFill>
                <a:srgbClr val="5F6061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41"/>
    <p:restoredTop sz="89061" autoAdjust="0"/>
  </p:normalViewPr>
  <p:slideViewPr>
    <p:cSldViewPr snapToGrid="0" snapToObjects="1">
      <p:cViewPr varScale="1">
        <p:scale>
          <a:sx n="77" d="100"/>
          <a:sy n="77" d="100"/>
        </p:scale>
        <p:origin x="224" y="3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3216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3484C9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0B6-4C43-8876-5E7AB37A1775}"/>
              </c:ext>
            </c:extLst>
          </c:dPt>
          <c:dPt>
            <c:idx val="1"/>
            <c:bubble3D val="0"/>
            <c:spPr>
              <a:solidFill>
                <a:srgbClr val="B9B9B9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0B6-4C43-8876-5E7AB37A1775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70.0</c:v>
                </c:pt>
                <c:pt idx="1">
                  <c:v>30.0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0B6-4C43-8876-5E7AB37A17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3484C9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FB-4E41-B638-4C38D777BB64}"/>
              </c:ext>
            </c:extLst>
          </c:dPt>
          <c:dPt>
            <c:idx val="1"/>
            <c:bubble3D val="0"/>
            <c:spPr>
              <a:solidFill>
                <a:srgbClr val="B9B9B9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4FB-4E41-B638-4C38D777BB64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60.0</c:v>
                </c:pt>
                <c:pt idx="1">
                  <c:v>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4FB-4E41-B638-4C38D777B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3484C9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78-445F-8504-22D984E6E8E2}"/>
              </c:ext>
            </c:extLst>
          </c:dPt>
          <c:dPt>
            <c:idx val="1"/>
            <c:bubble3D val="0"/>
            <c:spPr>
              <a:solidFill>
                <a:srgbClr val="B9B9B9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78-445F-8504-22D984E6E8E2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50.0</c:v>
                </c:pt>
                <c:pt idx="1">
                  <c:v>50.0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778-445F-8504-22D984E6E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3484C9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EE-4D16-BC7C-DA2AF0960719}"/>
              </c:ext>
            </c:extLst>
          </c:dPt>
          <c:dPt>
            <c:idx val="1"/>
            <c:bubble3D val="0"/>
            <c:spPr>
              <a:solidFill>
                <a:srgbClr val="B9B9B9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AEE-4D16-BC7C-DA2AF0960719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60.0</c:v>
                </c:pt>
                <c:pt idx="1">
                  <c:v>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AEE-4D16-BC7C-DA2AF09607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13400-8E89-4616-B7A1-4BB8360EE1BD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2E2FF-4D91-4ED3-BC4F-8B5750EA48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757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65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1)</a:t>
            </a:r>
            <a:r>
              <a:rPr lang="en-US" baseline="0" dirty="0"/>
              <a:t> the challenge is keep up-to-date speeds and at the same time, provide large radix devices. </a:t>
            </a:r>
          </a:p>
          <a:p>
            <a:endParaRPr lang="en-US" dirty="0"/>
          </a:p>
          <a:p>
            <a:r>
              <a:rPr lang="en-US" dirty="0"/>
              <a:t>-&gt; Iterate fast</a:t>
            </a:r>
            <a:r>
              <a:rPr lang="en-US" baseline="0" dirty="0"/>
              <a:t> - new asic adoption or new optic adoption is very easy </a:t>
            </a:r>
            <a:r>
              <a:rPr lang="mr-IN" baseline="0" dirty="0"/>
              <a:t>–</a:t>
            </a:r>
            <a:r>
              <a:rPr lang="en-US" baseline="0" dirty="0"/>
              <a:t> build the basics very well and we can use it everywhere. </a:t>
            </a:r>
          </a:p>
          <a:p>
            <a:r>
              <a:rPr lang="en-US" baseline="0" dirty="0"/>
              <a:t>Fboss code is exercised extensively; </a:t>
            </a:r>
          </a:p>
          <a:p>
            <a:endParaRPr lang="en-US" baseline="0" dirty="0"/>
          </a:p>
          <a:p>
            <a:r>
              <a:rPr lang="en-US" baseline="0" dirty="0"/>
              <a:t>Very small failure domains </a:t>
            </a:r>
            <a:r>
              <a:rPr lang="mr-IN" baseline="0" dirty="0"/>
              <a:t>–</a:t>
            </a:r>
            <a:r>
              <a:rPr lang="en-US" baseline="0" dirty="0"/>
              <a:t> independent control planes.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82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EW</a:t>
            </a:r>
            <a:r>
              <a:rPr lang="en-US" baseline="0" dirty="0"/>
              <a:t> localization minimizes the DU / UU full mesh, which in turn minimizes the cabling complexity, and at the same time allows wider radix on the downstream layer. </a:t>
            </a:r>
          </a:p>
          <a:p>
            <a:r>
              <a:rPr lang="en-US" sz="2400" dirty="0"/>
              <a:t>Fboss BGPd handling “substantial” volume of routes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27447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US" dirty="0"/>
              <a:t>Backpack</a:t>
            </a:r>
            <a:r>
              <a:rPr lang="en-US" baseline="0" dirty="0"/>
              <a:t> </a:t>
            </a:r>
          </a:p>
          <a:p>
            <a:pPr marL="342900" indent="-342900">
              <a:buFontTx/>
              <a:buChar char="-"/>
            </a:pPr>
            <a:endParaRPr lang="en-US" baseline="0" dirty="0"/>
          </a:p>
          <a:p>
            <a:pPr marL="342900" marR="0" lvl="8" indent="-342900" algn="l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/>
              <a:t>However, it implies each downstream subswitch needs to visibility to all fabrics, otherwise upstream subswitch will be used as transit. 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35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US" dirty="0"/>
              <a:t>Backpack</a:t>
            </a:r>
            <a:r>
              <a:rPr lang="en-US" baseline="0" dirty="0"/>
              <a:t> </a:t>
            </a:r>
          </a:p>
          <a:p>
            <a:pPr marL="342900" indent="-342900">
              <a:buFontTx/>
              <a:buChar char="-"/>
            </a:pPr>
            <a:endParaRPr lang="en-US" baseline="0" dirty="0"/>
          </a:p>
          <a:p>
            <a:pPr marL="342900" marR="0" lvl="8" indent="-342900" algn="l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/>
              <a:t>However, it implies each downstream subswitch needs to visibility to all fabrics, otherwise upstream subswitch will be used as transit. 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90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US" dirty="0"/>
              <a:t>Backpack</a:t>
            </a:r>
            <a:r>
              <a:rPr lang="en-US" baseline="0" dirty="0"/>
              <a:t> </a:t>
            </a:r>
          </a:p>
          <a:p>
            <a:pPr marL="342900" indent="-342900">
              <a:buFontTx/>
              <a:buChar char="-"/>
            </a:pPr>
            <a:endParaRPr lang="en-US" baseline="0" dirty="0"/>
          </a:p>
          <a:p>
            <a:pPr marL="342900" marR="0" lvl="8" indent="-342900" algn="l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/>
              <a:t>However, it implies each downstream subswitch needs to visibility to all fabrics, otherwise upstream subswitch will be used as transit. 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14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74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330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01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92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The ’unit if bandwidth’ can be built as a chassis with electrical backplane and multiple chassis may be stacked in a rack</a:t>
            </a:r>
          </a:p>
        </p:txBody>
      </p:sp>
    </p:spTree>
    <p:extLst>
      <p:ext uri="{BB962C8B-B14F-4D97-AF65-F5344CB8AC3E}">
        <p14:creationId xmlns:p14="http://schemas.microsoft.com/office/powerpoint/2010/main" val="1311773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451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The east-west and north-south demands grow at different rates</a:t>
            </a:r>
          </a:p>
        </p:txBody>
      </p:sp>
    </p:spTree>
    <p:extLst>
      <p:ext uri="{BB962C8B-B14F-4D97-AF65-F5344CB8AC3E}">
        <p14:creationId xmlns:p14="http://schemas.microsoft.com/office/powerpoint/2010/main" val="403320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Striping refers to DU to spine switches as well as UU to BB switches</a:t>
            </a:r>
          </a:p>
        </p:txBody>
      </p:sp>
    </p:spTree>
    <p:extLst>
      <p:ext uri="{BB962C8B-B14F-4D97-AF65-F5344CB8AC3E}">
        <p14:creationId xmlns:p14="http://schemas.microsoft.com/office/powerpoint/2010/main" val="1118754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building blocks</a:t>
            </a:r>
            <a:endParaRPr lang="en-US" baseline="0" dirty="0"/>
          </a:p>
          <a:p>
            <a:pPr marL="342900" indent="-342900">
              <a:buFontTx/>
              <a:buChar char="-"/>
            </a:pPr>
            <a:r>
              <a:rPr lang="en-US" baseline="0" dirty="0"/>
              <a:t>Switches</a:t>
            </a:r>
          </a:p>
          <a:p>
            <a:pPr marL="342900" indent="-342900">
              <a:buFontTx/>
              <a:buChar char="-"/>
            </a:pPr>
            <a:r>
              <a:rPr lang="en-US" baseline="0" dirty="0"/>
              <a:t>CAU</a:t>
            </a:r>
          </a:p>
          <a:p>
            <a:r>
              <a:rPr lang="en-US" baseline="0" dirty="0"/>
              <a:t>Each circle is a radix 32 switch (Wedge)</a:t>
            </a:r>
          </a:p>
          <a:p>
            <a:r>
              <a:rPr lang="en-US" baseline="0" dirty="0"/>
              <a:t>Introduce notion of DU and UU again and emphasize 8 DU uplinks and 24 UU downlinks for listener to remember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407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AGG Node is assembled on the floor – unlike a chassis</a:t>
            </a:r>
            <a:endParaRPr lang="en-US" baseline="0" dirty="0"/>
          </a:p>
          <a:p>
            <a:r>
              <a:rPr lang="en-US" baseline="0" dirty="0"/>
              <a:t>Serviceability highest – cost lowest</a:t>
            </a:r>
          </a:p>
          <a:p>
            <a:r>
              <a:rPr lang="en-US" baseline="0" dirty="0"/>
              <a:t>What options we chose to do this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25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dwell on this option to highlight a few common design principals</a:t>
            </a:r>
          </a:p>
          <a:p>
            <a:r>
              <a:rPr lang="en-US" dirty="0"/>
              <a:t>6 RU</a:t>
            </a:r>
          </a:p>
          <a:p>
            <a:r>
              <a:rPr lang="en-US" dirty="0"/>
              <a:t>Simple straightforward assembly in DC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5731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goal: Simplify install and maintenance</a:t>
            </a:r>
          </a:p>
          <a:p>
            <a:pPr marL="342900" indent="-342900">
              <a:buFontTx/>
              <a:buChar char="-"/>
            </a:pPr>
            <a:r>
              <a:rPr lang="en-US" dirty="0"/>
              <a:t>Ganged modules; Minimize number of fiber matings</a:t>
            </a:r>
          </a:p>
          <a:p>
            <a:pPr marL="342900" indent="-342900">
              <a:buFontTx/>
              <a:buChar char="-"/>
            </a:pPr>
            <a:r>
              <a:rPr lang="en-US" dirty="0"/>
              <a:t>The break out piece connects to Wedge ports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64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</a:t>
            </a:r>
            <a:r>
              <a:rPr lang="en-US" baseline="0" dirty="0"/>
              <a:t> UU each 24 downlinks</a:t>
            </a:r>
          </a:p>
          <a:p>
            <a:r>
              <a:rPr lang="en-US" baseline="0" dirty="0"/>
              <a:t>24 DU each 8 uplinks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4115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0" dirty="0"/>
              <a:t>FlexPlane Technology </a:t>
            </a:r>
            <a:r>
              <a:rPr lang="mr-IN" sz="2400" b="0" dirty="0"/>
              <a:t>–</a:t>
            </a:r>
            <a:r>
              <a:rPr lang="en-US" sz="2400" b="0" dirty="0"/>
              <a:t> fine pitch (250um) robotically routed fiber on substrate over an adhesive layer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Manufacturing</a:t>
            </a:r>
            <a:r>
              <a:rPr lang="en-US" baseline="0" dirty="0"/>
              <a:t> lead time = 3 months</a:t>
            </a:r>
            <a:endParaRPr lang="en-US" sz="2400" b="1" dirty="0"/>
          </a:p>
          <a:p>
            <a:r>
              <a:rPr lang="en-US" sz="2400" b="0" dirty="0"/>
              <a:t>Why: High fiber density -&gt; larger backplane port count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57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RU</a:t>
            </a:r>
          </a:p>
          <a:p>
            <a:r>
              <a:rPr lang="en-US" dirty="0"/>
              <a:t>Same Flex-Plane technology</a:t>
            </a:r>
          </a:p>
          <a:p>
            <a:r>
              <a:rPr lang="en-US" dirty="0"/>
              <a:t>Different cables</a:t>
            </a:r>
            <a:r>
              <a:rPr lang="en-US" baseline="0" dirty="0"/>
              <a:t> for du and uu:</a:t>
            </a:r>
          </a:p>
          <a:p>
            <a:r>
              <a:rPr lang="en-US" baseline="0" dirty="0"/>
              <a:t> - 12 break-outs for UU</a:t>
            </a:r>
          </a:p>
          <a:p>
            <a:r>
              <a:rPr lang="en-US" baseline="0" dirty="0"/>
              <a:t> - 8 break-outs for 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456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UU cable shown</a:t>
            </a:r>
            <a:endParaRPr lang="en-US" baseline="0" dirty="0"/>
          </a:p>
          <a:p>
            <a:r>
              <a:rPr lang="en-US" baseline="0" dirty="0"/>
              <a:t> - 12 break-outs for UU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61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99450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Side plane design </a:t>
            </a:r>
            <a:r>
              <a:rPr lang="mr-IN" dirty="0"/>
              <a:t>–</a:t>
            </a:r>
            <a:r>
              <a:rPr lang="en-US" dirty="0"/>
              <a:t> does not occupy RU space</a:t>
            </a:r>
          </a:p>
          <a:p>
            <a:r>
              <a:rPr lang="en-US" dirty="0"/>
              <a:t>Dual pigtail AOC</a:t>
            </a:r>
          </a:p>
          <a:p>
            <a:r>
              <a:rPr lang="en-US" dirty="0"/>
              <a:t>Two</a:t>
            </a:r>
            <a:r>
              <a:rPr lang="en-US" baseline="0" dirty="0"/>
              <a:t> 100G QSFP transceivers share the same MTP24 (16 used out of 24)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9129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1172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9252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we chose to operationalize first</a:t>
            </a:r>
          </a:p>
        </p:txBody>
      </p:sp>
    </p:spTree>
    <p:extLst>
      <p:ext uri="{BB962C8B-B14F-4D97-AF65-F5344CB8AC3E}">
        <p14:creationId xmlns:p14="http://schemas.microsoft.com/office/powerpoint/2010/main" val="15152648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5353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picture taking all the slide,</a:t>
            </a:r>
            <a:r>
              <a:rPr lang="en-US" baseline="0" dirty="0"/>
              <a:t> with no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to say:</a:t>
            </a:r>
          </a:p>
          <a:p>
            <a:pPr marL="342900" indent="-342900">
              <a:buFontTx/>
              <a:buChar char="-"/>
            </a:pPr>
            <a:r>
              <a:rPr lang="en-US" dirty="0"/>
              <a:t>All traffic from/to any fabric is processed</a:t>
            </a:r>
            <a:r>
              <a:rPr lang="en-US" baseline="0" dirty="0"/>
              <a:t> by agg 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02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Ability to switch planes</a:t>
            </a:r>
            <a:r>
              <a:rPr lang="en-US" baseline="0" dirty="0"/>
              <a:t> allows better resiliency</a:t>
            </a:r>
          </a:p>
        </p:txBody>
      </p:sp>
    </p:spTree>
    <p:extLst>
      <p:ext uri="{BB962C8B-B14F-4D97-AF65-F5344CB8AC3E}">
        <p14:creationId xmlns:p14="http://schemas.microsoft.com/office/powerpoint/2010/main" val="1767331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72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825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Complement</a:t>
            </a:r>
            <a:r>
              <a:rPr lang="en-US" baseline="0" dirty="0"/>
              <a:t> this slide with: </a:t>
            </a:r>
          </a:p>
          <a:p>
            <a:pPr marL="0" marR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Deman</a:t>
            </a:r>
            <a:r>
              <a:rPr lang="en-US" baseline="0" dirty="0"/>
              <a:t>d increase on 1 fabric indirectly affects the demand on all other fabrics and backbone, however, this inter-fabric demand growth </a:t>
            </a:r>
          </a:p>
          <a:p>
            <a:pPr marL="0" marR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 Not all regions are the same</a:t>
            </a:r>
          </a:p>
          <a:p>
            <a:pPr marL="342900" marR="0" indent="-34290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regions have different sizes in terms of</a:t>
            </a:r>
            <a:r>
              <a:rPr lang="en-US" baseline="0" dirty="0"/>
              <a:t> # fabrics as well as in terms of capacity demands;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7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Master" Target="../slideMasters/slideMaster2.xml"/><Relationship Id="rId2" Type="http://schemas.openxmlformats.org/officeDocument/2006/relationships/chart" Target="../charts/chart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CCB8-A0EE-B54E-B97E-3C87F6091483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CCB8-A0EE-B54E-B97E-3C87F6091483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CCB8-A0EE-B54E-B97E-3C87F6091483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CP17 Start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436733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CP17 Title/Name 50/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119132"/>
            <a:ext cx="24384000" cy="1781175"/>
          </a:xfrm>
          <a:prstGeom prst="rect">
            <a:avLst/>
          </a:prstGeom>
        </p:spPr>
      </p:pic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3048000" y="2126344"/>
            <a:ext cx="18288000" cy="4775201"/>
          </a:xfrm>
          <a:prstGeom prst="rect">
            <a:avLst/>
          </a:prstGeom>
        </p:spPr>
        <p:txBody>
          <a:bodyPr anchor="b"/>
          <a:lstStyle>
            <a:lvl1pPr>
              <a:defRPr spc="1200">
                <a:solidFill>
                  <a:srgbClr val="5353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061630"/>
            <a:ext cx="18288000" cy="33115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6400"/>
            </a:lvl1pPr>
            <a:lvl2pPr marL="838200" indent="-609600">
              <a:buClrTx/>
              <a:buFontTx/>
              <a:defRPr sz="6400"/>
            </a:lvl2pPr>
            <a:lvl3pPr marL="1193801" indent="-736601">
              <a:buClrTx/>
              <a:buFontTx/>
              <a:defRPr sz="6400"/>
            </a:lvl3pPr>
            <a:lvl4pPr marL="1500187" indent="-812800">
              <a:buClrTx/>
              <a:buFontTx/>
              <a:defRPr sz="6400"/>
            </a:lvl4pPr>
            <a:lvl5pPr marL="1734433" indent="-818446">
              <a:buClrTx/>
              <a:buFontTx/>
              <a:defRPr sz="64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70075" y="12319236"/>
            <a:ext cx="3006725" cy="13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3696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152400" tIns="152400" rIns="152400" bIns="1524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752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9600" dirty="0">
              <a:solidFill>
                <a:srgbClr val="FFFFFF"/>
              </a:solidFill>
              <a:latin typeface="FreightSansLFPro Semibold"/>
              <a:sym typeface="FreightSansLFPro Semibold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100" y="570748"/>
            <a:ext cx="12297804" cy="12574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7374" y="5751354"/>
            <a:ext cx="7009256" cy="179838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43193" y="6948986"/>
            <a:ext cx="7824866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FillTx/>
                <a:latin typeface="FreightSansLFPro" charset="0"/>
                <a:ea typeface="FreightSansLFPro" charset="0"/>
                <a:cs typeface="FreightSansLFPro" charset="0"/>
                <a:sym typeface="Vista Sans OT Medium"/>
              </a:rPr>
              <a:t>INFRASTRUCTURE</a:t>
            </a:r>
          </a:p>
        </p:txBody>
      </p:sp>
    </p:spTree>
    <p:extLst/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255771" y="11439495"/>
            <a:ext cx="21392362" cy="794786"/>
          </a:xfrm>
          <a:prstGeom prst="rect">
            <a:avLst/>
          </a:prstGeom>
        </p:spPr>
        <p:txBody>
          <a:bodyPr anchor="ctr"/>
          <a:lstStyle>
            <a:lvl1pPr marL="0" indent="0" algn="l" hangingPunct="0">
              <a:tabLst/>
              <a:defRPr sz="500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1pPr>
            <a:lvl2pPr algn="l">
              <a:defRPr sz="5000">
                <a:solidFill>
                  <a:schemeClr val="bg2"/>
                </a:solidFill>
                <a:latin typeface="FreightSansLFPro" charset="0"/>
                <a:ea typeface="FreightSansLFPro" charset="0"/>
                <a:cs typeface="FreightSansLFPro" charset="0"/>
              </a:defRPr>
            </a:lvl2pPr>
            <a:lvl3pPr algn="l">
              <a:defRPr sz="5000">
                <a:solidFill>
                  <a:schemeClr val="bg2"/>
                </a:solidFill>
                <a:latin typeface="FreightSansLFPro" charset="0"/>
                <a:ea typeface="FreightSansLFPro" charset="0"/>
                <a:cs typeface="FreightSansLFPro" charset="0"/>
              </a:defRPr>
            </a:lvl3pPr>
            <a:lvl4pPr algn="l">
              <a:defRPr sz="5000">
                <a:solidFill>
                  <a:schemeClr val="bg2"/>
                </a:solidFill>
                <a:latin typeface="FreightSansLFPro" charset="0"/>
                <a:ea typeface="FreightSansLFPro" charset="0"/>
                <a:cs typeface="FreightSansLFPro" charset="0"/>
              </a:defRPr>
            </a:lvl4pPr>
            <a:lvl5pPr algn="l">
              <a:defRPr sz="5000">
                <a:solidFill>
                  <a:schemeClr val="bg2"/>
                </a:solidFill>
                <a:latin typeface="FreightSansLFPro" charset="0"/>
                <a:ea typeface="FreightSansLFPro" charset="0"/>
                <a:cs typeface="FreightSansLFPr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400" y="5571673"/>
            <a:ext cx="21336000" cy="1838326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 hangingPunct="0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84976" y="10312400"/>
            <a:ext cx="21382424" cy="11176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58738" indent="0" algn="l" defTabSz="-1041400" hangingPunct="0">
              <a:tabLst/>
              <a:defRPr sz="6000" b="1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0656276" y="2274824"/>
            <a:ext cx="12203724" cy="9166352"/>
          </a:xfrm>
          <a:prstGeom prst="rect">
            <a:avLst/>
          </a:prstGeom>
        </p:spPr>
        <p:txBody>
          <a:bodyPr vert="horz" lIns="0" tIns="0" rIns="0" bIns="0" anchor="ctr"/>
          <a:lstStyle>
            <a:lvl1pPr marL="930276" indent="-909638" algn="l" hangingPunct="0">
              <a:lnSpc>
                <a:spcPct val="120000"/>
              </a:lnSpc>
              <a:buClr>
                <a:schemeClr val="accent6"/>
              </a:buClr>
              <a:buSzPct val="100000"/>
              <a:buFont typeface="Arial" charset="0"/>
              <a:buChar char="•"/>
              <a:tabLst/>
              <a:defRPr sz="5000" baseline="0">
                <a:solidFill>
                  <a:schemeClr val="bg1"/>
                </a:solidFill>
                <a:latin typeface="FreightSansLFPro"/>
              </a:defRPr>
            </a:lvl1pPr>
            <a:lvl2pPr marL="1841500" indent="-911226" algn="l">
              <a:lnSpc>
                <a:spcPct val="120000"/>
              </a:lnSpc>
              <a:buClr>
                <a:schemeClr val="accent6"/>
              </a:buClr>
              <a:buSzPct val="100000"/>
              <a:buFont typeface="Arial" charset="0"/>
              <a:buChar char="•"/>
              <a:tabLst/>
              <a:defRPr sz="4500" baseline="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  <a:defRPr sz="5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  <a:defRPr sz="45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831766" y="2057400"/>
            <a:ext cx="0" cy="9144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28627" y="6096253"/>
            <a:ext cx="8994774" cy="1523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lvl1pPr>
              <a:defRPr kumimoji="0" lang="en-US" sz="9000" b="1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FreightSansLFPro Semibold" charset="0"/>
                <a:ea typeface="FreightSansLFPro Semibold" charset="0"/>
                <a:cs typeface="FreightSansLFPro Semibold" charset="0"/>
              </a:defRPr>
            </a:lvl1pPr>
          </a:lstStyle>
          <a:p>
            <a:pPr marL="0" marR="0" lvl="0" indent="0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Agenda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1324153" y="3080962"/>
            <a:ext cx="21436458" cy="8142288"/>
          </a:xfrm>
          <a:prstGeom prst="rect">
            <a:avLst/>
          </a:prstGeom>
        </p:spPr>
        <p:txBody>
          <a:bodyPr/>
          <a:lstStyle>
            <a:lvl1pPr marL="701676" indent="-679450" algn="l" hangingPunc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charset="0"/>
              <a:buChar char="•"/>
              <a:tabLst/>
              <a:defRPr sz="6000" b="0" i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1pPr>
            <a:lvl2pPr marL="685800" indent="-685800" algn="l">
              <a:buClr>
                <a:schemeClr val="accent6"/>
              </a:buClr>
              <a:buFont typeface="Arial" charset="0"/>
              <a:buChar char="•"/>
              <a:defRPr sz="450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2pPr>
            <a:lvl3pPr marL="2060576" indent="-704850" algn="l" hangingPunc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charset="0"/>
              <a:buChar char="•"/>
              <a:tabLst/>
              <a:defRPr sz="5000" b="0" i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3pPr>
            <a:lvl4pPr marL="2765426" indent="-679450" algn="l" hangingPunc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charset="0"/>
              <a:buChar char="•"/>
              <a:tabLst/>
              <a:defRPr sz="5000" b="0" i="0" baseline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4pPr>
            <a:lvl5pPr marL="1381126" indent="-679450" algn="l" hangingPunc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charset="0"/>
              <a:buChar char="•"/>
              <a:tabLst/>
              <a:defRPr sz="5000" b="0" i="0" baseline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5pPr>
            <a:lvl6pPr>
              <a:defRPr b="0" i="0">
                <a:latin typeface="FreightSansLFPro Medium" charset="0"/>
                <a:ea typeface="FreightSansLFPro Medium" charset="0"/>
                <a:cs typeface="FreightSansLFPro Medium" charset="0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  <a:p>
            <a:pPr lvl="3"/>
            <a:r>
              <a:rPr lang="en-US" dirty="0"/>
              <a:t>Sixth level</a:t>
            </a:r>
          </a:p>
          <a:p>
            <a:pPr lvl="3"/>
            <a:r>
              <a:rPr lang="en-US" dirty="0"/>
              <a:t>Seventh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1408176" y="1827497"/>
            <a:ext cx="21438112" cy="1069898"/>
          </a:xfrm>
          <a:prstGeom prst="rect">
            <a:avLst/>
          </a:prstGeom>
        </p:spPr>
        <p:txBody>
          <a:bodyPr lIns="0" tIns="0" rIns="0" bIns="0"/>
          <a:lstStyle>
            <a:lvl1pPr algn="l" hangingPunct="0">
              <a:defRPr sz="4800" b="0" i="0">
                <a:solidFill>
                  <a:schemeClr val="accent6"/>
                </a:solidFill>
                <a:latin typeface="FreightSansLFPro Medium" charset="0"/>
                <a:ea typeface="FreightSansLFPro Medium" charset="0"/>
                <a:cs typeface="FreightSansLFPro Medium" charset="0"/>
              </a:defRPr>
            </a:lvl1pPr>
            <a:lvl2pPr algn="l">
              <a:defRPr sz="6000" b="0" i="0">
                <a:solidFill>
                  <a:schemeClr val="accent6"/>
                </a:solidFill>
                <a:latin typeface="FreightSansLFPro Medium" charset="0"/>
                <a:ea typeface="FreightSansLFPro Medium" charset="0"/>
                <a:cs typeface="FreightSansLFPro Medium" charset="0"/>
              </a:defRPr>
            </a:lvl2pPr>
            <a:lvl3pPr algn="l">
              <a:defRPr sz="6000" b="0" i="0">
                <a:solidFill>
                  <a:schemeClr val="accent6"/>
                </a:solidFill>
                <a:latin typeface="FreightSansLFPro Medium" charset="0"/>
                <a:ea typeface="FreightSansLFPro Medium" charset="0"/>
                <a:cs typeface="FreightSansLFPro Medium" charset="0"/>
              </a:defRPr>
            </a:lvl3pPr>
            <a:lvl4pPr algn="l">
              <a:defRPr sz="6000" b="0" i="0">
                <a:solidFill>
                  <a:schemeClr val="accent6"/>
                </a:solidFill>
                <a:latin typeface="FreightSansLFPro Medium" charset="0"/>
                <a:ea typeface="FreightSansLFPro Medium" charset="0"/>
                <a:cs typeface="FreightSansLFPro Medium" charset="0"/>
              </a:defRPr>
            </a:lvl4pPr>
            <a:lvl5pPr algn="l">
              <a:defRPr sz="6000" b="0" i="0">
                <a:solidFill>
                  <a:schemeClr val="accent6"/>
                </a:solidFill>
                <a:latin typeface="FreightSansLFPro Medium" charset="0"/>
                <a:ea typeface="FreightSansLFPro Medium" charset="0"/>
                <a:cs typeface="FreightSansLFPro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08176" y="694944"/>
            <a:ext cx="21342096" cy="1010624"/>
          </a:xfrm>
          <a:prstGeom prst="rect">
            <a:avLst/>
          </a:prstGeom>
        </p:spPr>
        <p:txBody>
          <a:bodyPr lIns="0" tIns="0" rIns="0" bIns="0"/>
          <a:lstStyle>
            <a:lvl1pPr algn="l" hangingPunct="0">
              <a:defRPr sz="7000" b="1" i="0">
                <a:solidFill>
                  <a:schemeClr val="accent1"/>
                </a:solidFill>
                <a:latin typeface="FreightSansLFPro Semibold" charset="0"/>
                <a:ea typeface="FreightSansLFPro Semibold" charset="0"/>
                <a:cs typeface="FreightSansLFPro Semibold" charset="0"/>
              </a:defRPr>
            </a:lvl1pPr>
            <a:lvl2pPr algn="l">
              <a:defRPr sz="7000">
                <a:solidFill>
                  <a:schemeClr val="accent1"/>
                </a:solidFill>
                <a:latin typeface="FreightSansLFPro" charset="0"/>
                <a:ea typeface="FreightSansLFPro" charset="0"/>
                <a:cs typeface="FreightSansLFPro" charset="0"/>
              </a:defRPr>
            </a:lvl2pPr>
            <a:lvl3pPr algn="l">
              <a:defRPr sz="7000">
                <a:solidFill>
                  <a:schemeClr val="accent1"/>
                </a:solidFill>
                <a:latin typeface="FreightSansLFPro" charset="0"/>
                <a:ea typeface="FreightSansLFPro" charset="0"/>
                <a:cs typeface="FreightSansLFPro" charset="0"/>
              </a:defRPr>
            </a:lvl3pPr>
            <a:lvl4pPr algn="l">
              <a:defRPr sz="7000">
                <a:solidFill>
                  <a:schemeClr val="accent1"/>
                </a:solidFill>
                <a:latin typeface="FreightSansLFPro" charset="0"/>
                <a:ea typeface="FreightSansLFPro" charset="0"/>
                <a:cs typeface="FreightSansLFPro" charset="0"/>
              </a:defRPr>
            </a:lvl4pPr>
            <a:lvl5pPr algn="l">
              <a:defRPr sz="7000">
                <a:solidFill>
                  <a:schemeClr val="accent1"/>
                </a:solidFill>
                <a:latin typeface="FreightSansLFPro" charset="0"/>
                <a:ea typeface="FreightSansLFPro" charset="0"/>
                <a:cs typeface="FreightSansLFPr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1324153" y="3080962"/>
            <a:ext cx="21436458" cy="8142288"/>
          </a:xfrm>
          <a:prstGeom prst="rect">
            <a:avLst/>
          </a:prstGeom>
        </p:spPr>
        <p:txBody>
          <a:bodyPr/>
          <a:lstStyle>
            <a:lvl1pPr marL="701676" indent="-679450" algn="l" hangingPunc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charset="0"/>
              <a:buChar char="•"/>
              <a:tabLst/>
              <a:defRPr sz="6000" b="0" i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1pPr>
            <a:lvl2pPr marL="685800" indent="-685800" algn="l">
              <a:buClr>
                <a:schemeClr val="accent6"/>
              </a:buClr>
              <a:buFont typeface="Arial" charset="0"/>
              <a:buChar char="•"/>
              <a:defRPr sz="450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2pPr>
            <a:lvl3pPr marL="2060576" indent="-704850" algn="l" hangingPunc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charset="0"/>
              <a:buChar char="•"/>
              <a:tabLst/>
              <a:defRPr sz="5000" b="0" i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3pPr>
            <a:lvl4pPr marL="2765426" indent="-679450" algn="l" hangingPunc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charset="0"/>
              <a:buChar char="•"/>
              <a:tabLst/>
              <a:defRPr sz="5000" b="0" i="0" baseline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4pPr>
            <a:lvl5pPr marL="1381126" indent="-679450" algn="l" hangingPunc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charset="0"/>
              <a:buChar char="•"/>
              <a:tabLst/>
              <a:defRPr sz="5000" b="0" i="0" baseline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5pPr>
            <a:lvl6pPr>
              <a:defRPr b="0" i="0">
                <a:latin typeface="FreightSansLFPro Medium" charset="0"/>
                <a:ea typeface="FreightSansLFPro Medium" charset="0"/>
                <a:cs typeface="FreightSansLFPro Medium" charset="0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  <a:p>
            <a:pPr lvl="3"/>
            <a:r>
              <a:rPr lang="en-US" dirty="0"/>
              <a:t>Sixth level</a:t>
            </a:r>
          </a:p>
          <a:p>
            <a:pPr lvl="3"/>
            <a:r>
              <a:rPr lang="en-US" dirty="0"/>
              <a:t>Seventh level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08176" y="694944"/>
            <a:ext cx="21342096" cy="1010624"/>
          </a:xfrm>
          <a:prstGeom prst="rect">
            <a:avLst/>
          </a:prstGeom>
        </p:spPr>
        <p:txBody>
          <a:bodyPr lIns="0" tIns="0" rIns="0" bIns="0"/>
          <a:lstStyle>
            <a:lvl1pPr algn="l" hangingPunct="0">
              <a:defRPr sz="7000" b="1" i="0">
                <a:solidFill>
                  <a:schemeClr val="accent1"/>
                </a:solidFill>
                <a:latin typeface="FreightSansLFPro Semibold" charset="0"/>
                <a:ea typeface="FreightSansLFPro Semibold" charset="0"/>
                <a:cs typeface="FreightSansLFPro Semibold" charset="0"/>
              </a:defRPr>
            </a:lvl1pPr>
            <a:lvl2pPr algn="l">
              <a:defRPr sz="7000">
                <a:solidFill>
                  <a:schemeClr val="accent1"/>
                </a:solidFill>
                <a:latin typeface="FreightSansLFPro" charset="0"/>
                <a:ea typeface="FreightSansLFPro" charset="0"/>
                <a:cs typeface="FreightSansLFPro" charset="0"/>
              </a:defRPr>
            </a:lvl2pPr>
            <a:lvl3pPr algn="l">
              <a:defRPr sz="7000">
                <a:solidFill>
                  <a:schemeClr val="accent1"/>
                </a:solidFill>
                <a:latin typeface="FreightSansLFPro" charset="0"/>
                <a:ea typeface="FreightSansLFPro" charset="0"/>
                <a:cs typeface="FreightSansLFPro" charset="0"/>
              </a:defRPr>
            </a:lvl3pPr>
            <a:lvl4pPr algn="l">
              <a:defRPr sz="7000">
                <a:solidFill>
                  <a:schemeClr val="accent1"/>
                </a:solidFill>
                <a:latin typeface="FreightSansLFPro" charset="0"/>
                <a:ea typeface="FreightSansLFPro" charset="0"/>
                <a:cs typeface="FreightSansLFPro" charset="0"/>
              </a:defRPr>
            </a:lvl4pPr>
            <a:lvl5pPr algn="l">
              <a:defRPr sz="7000">
                <a:solidFill>
                  <a:schemeClr val="accent1"/>
                </a:solidFill>
                <a:latin typeface="FreightSansLFPro" charset="0"/>
                <a:ea typeface="FreightSansLFPro" charset="0"/>
                <a:cs typeface="FreightSansLFPr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nk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706" y="688478"/>
            <a:ext cx="21336000" cy="1001176"/>
          </a:xfrm>
          <a:prstGeom prst="rect">
            <a:avLst/>
          </a:prstGeom>
        </p:spPr>
        <p:txBody>
          <a:bodyPr vert="horz" lIns="0" tIns="0" rIns="0" bIns="0"/>
          <a:lstStyle>
            <a:lvl1pPr algn="l" hangingPunct="0">
              <a:defRPr sz="7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CCB8-A0EE-B54E-B97E-3C87F6091483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s/Charts/Images + Title + Subhead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495301" y="508000"/>
            <a:ext cx="23368002" cy="12700000"/>
          </a:xfrm>
          <a:prstGeom prst="roundRect">
            <a:avLst>
              <a:gd name="adj" fmla="val 279"/>
            </a:avLst>
          </a:prstGeom>
          <a:solidFill>
            <a:srgbClr val="FFFFFF"/>
          </a:solidFill>
          <a:ln w="12700">
            <a:solidFill>
              <a:srgbClr val="DBDEE2"/>
            </a:solidFill>
            <a:miter lim="400000"/>
          </a:ln>
          <a:effectLst>
            <a:outerShdw blurRad="12700" dist="12700" dir="5400000" rotWithShape="0">
              <a:srgbClr val="BBC0C7"/>
            </a:outerShdw>
          </a:effectLst>
        </p:spPr>
        <p:txBody>
          <a:bodyPr lIns="0" tIns="0" rIns="0" bIns="0" anchor="ctr"/>
          <a:lstStyle/>
          <a:p>
            <a:pPr lvl="0" defTabSz="584200">
              <a:lnSpc>
                <a:spcPct val="100000"/>
              </a:lnSpc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5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42108" y="900377"/>
            <a:ext cx="21336000" cy="1493690"/>
          </a:xfrm>
          <a:prstGeom prst="rect">
            <a:avLst/>
          </a:prstGeom>
        </p:spPr>
        <p:txBody>
          <a:bodyPr vert="horz" lIns="0" tIns="0" rIns="0" bIns="0"/>
          <a:lstStyle>
            <a:lvl1pPr algn="l" hangingPunct="0">
              <a:defRPr sz="88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42108" y="2394066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 hangingPunct="0">
              <a:tabLst/>
              <a:defRPr sz="48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s/Charts/Images +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495301" y="508000"/>
            <a:ext cx="23368002" cy="12700000"/>
          </a:xfrm>
          <a:prstGeom prst="roundRect">
            <a:avLst>
              <a:gd name="adj" fmla="val 279"/>
            </a:avLst>
          </a:prstGeom>
          <a:solidFill>
            <a:srgbClr val="FFFFFF"/>
          </a:solidFill>
          <a:ln w="12700">
            <a:solidFill>
              <a:srgbClr val="DBDEE2"/>
            </a:solidFill>
            <a:miter lim="400000"/>
          </a:ln>
          <a:effectLst>
            <a:outerShdw blurRad="12700" dist="12700" dir="5400000" rotWithShape="0">
              <a:srgbClr val="BBC0C7"/>
            </a:outerShdw>
          </a:effectLst>
        </p:spPr>
        <p:txBody>
          <a:bodyPr lIns="0" tIns="0" rIns="0" bIns="0" anchor="ctr"/>
          <a:lstStyle/>
          <a:p>
            <a:pPr lvl="0" defTabSz="584200">
              <a:lnSpc>
                <a:spcPct val="100000"/>
              </a:lnSpc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5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42108" y="900377"/>
            <a:ext cx="21336000" cy="1493690"/>
          </a:xfrm>
          <a:prstGeom prst="rect">
            <a:avLst/>
          </a:prstGeom>
        </p:spPr>
        <p:txBody>
          <a:bodyPr vert="horz" lIns="0" tIns="0" rIns="0" bIns="0"/>
          <a:lstStyle>
            <a:lvl1pPr algn="l" hangingPunct="0">
              <a:defRPr sz="88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s/Charts/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495301" y="508000"/>
            <a:ext cx="23368002" cy="12700000"/>
          </a:xfrm>
          <a:prstGeom prst="roundRect">
            <a:avLst>
              <a:gd name="adj" fmla="val 279"/>
            </a:avLst>
          </a:prstGeom>
          <a:solidFill>
            <a:srgbClr val="FFFFFF"/>
          </a:solidFill>
          <a:ln w="12700">
            <a:solidFill>
              <a:srgbClr val="DBDEE2"/>
            </a:solidFill>
            <a:miter lim="400000"/>
          </a:ln>
          <a:effectLst>
            <a:outerShdw blurRad="12700" dist="12700" dir="5400000" rotWithShape="0">
              <a:srgbClr val="BBC0C7"/>
            </a:outerShdw>
          </a:effectLst>
        </p:spPr>
        <p:txBody>
          <a:bodyPr lIns="0" tIns="0" rIns="0" bIns="0" anchor="ctr"/>
          <a:lstStyle/>
          <a:p>
            <a:pPr lvl="0" defTabSz="584200">
              <a:lnSpc>
                <a:spcPct val="100000"/>
              </a:lnSpc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5400" dirty="0"/>
          </a:p>
        </p:txBody>
      </p:sp>
    </p:spTree>
    <p:extLst/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/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495301" y="1054103"/>
            <a:ext cx="23368002" cy="11607798"/>
          </a:xfrm>
          <a:prstGeom prst="roundRect">
            <a:avLst>
              <a:gd name="adj" fmla="val 279"/>
            </a:avLst>
          </a:prstGeom>
          <a:solidFill>
            <a:srgbClr val="FFFFFF"/>
          </a:solidFill>
          <a:ln w="12700">
            <a:solidFill>
              <a:srgbClr val="DBDEE2"/>
            </a:solidFill>
            <a:miter lim="400000"/>
          </a:ln>
          <a:effectLst>
            <a:outerShdw blurRad="12700" dist="12700" dir="5400000" rotWithShape="0">
              <a:srgbClr val="BBC0C7"/>
            </a:outerShdw>
          </a:effectLst>
        </p:spPr>
        <p:txBody>
          <a:bodyPr lIns="0" tIns="0" rIns="0" bIns="0" anchor="ctr"/>
          <a:lstStyle/>
          <a:p>
            <a:pPr lvl="0" defTabSz="584200">
              <a:lnSpc>
                <a:spcPct val="100000"/>
              </a:lnSpc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6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1222568"/>
            <a:ext cx="21336000" cy="914400"/>
          </a:xfrm>
          <a:prstGeom prst="rect">
            <a:avLst/>
          </a:prstGeom>
        </p:spPr>
        <p:txBody>
          <a:bodyPr vert="horz"/>
          <a:lstStyle>
            <a:lvl1pPr algn="ctr">
              <a:defRPr b="0" i="0" baseline="0">
                <a:solidFill>
                  <a:schemeClr val="accent6"/>
                </a:solidFill>
                <a:latin typeface="FreightSansLFPro"/>
                <a:cs typeface="FreightSansLFPro"/>
              </a:defRPr>
            </a:lvl1pPr>
            <a:lvl2pPr algn="ctr">
              <a:defRPr b="0" i="0">
                <a:solidFill>
                  <a:srgbClr val="5890FF"/>
                </a:solidFill>
                <a:latin typeface="FreightSansLFPro"/>
                <a:cs typeface="FreightSansLFPro"/>
              </a:defRPr>
            </a:lvl2pPr>
            <a:lvl3pPr algn="ctr">
              <a:defRPr b="0" i="0">
                <a:solidFill>
                  <a:srgbClr val="5890FF"/>
                </a:solidFill>
                <a:latin typeface="FreightSansLFPro"/>
                <a:cs typeface="FreightSansLFPro"/>
              </a:defRPr>
            </a:lvl3pPr>
            <a:lvl4pPr algn="ctr">
              <a:defRPr b="0" i="0">
                <a:solidFill>
                  <a:srgbClr val="5890FF"/>
                </a:solidFill>
                <a:latin typeface="FreightSansLFPro"/>
                <a:cs typeface="FreightSansLFPro"/>
              </a:defRPr>
            </a:lvl4pPr>
            <a:lvl5pPr algn="ctr">
              <a:defRPr b="0" i="0">
                <a:solidFill>
                  <a:srgbClr val="5890FF"/>
                </a:solidFill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 dirty="0"/>
              <a:t>— Quote Author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21336000" cy="5740400"/>
          </a:xfrm>
          <a:prstGeom prst="rect">
            <a:avLst/>
          </a:prstGeom>
        </p:spPr>
        <p:txBody>
          <a:bodyPr vert="horz"/>
          <a:lstStyle>
            <a:lvl1pPr>
              <a:defRPr sz="7200" b="0" i="0">
                <a:solidFill>
                  <a:schemeClr val="bg1"/>
                </a:solidFill>
                <a:latin typeface="FreightSansLFPro"/>
                <a:cs typeface="FreightSansLFPro"/>
              </a:defRPr>
            </a:lvl1pPr>
            <a:lvl2pPr>
              <a:defRPr sz="7000" b="0" i="0">
                <a:latin typeface="FreightSansLFPro"/>
                <a:cs typeface="FreightSansLFPro"/>
              </a:defRPr>
            </a:lvl2pPr>
            <a:lvl3pPr>
              <a:defRPr sz="7000" b="0" i="0">
                <a:latin typeface="FreightSansLFPro"/>
                <a:cs typeface="FreightSansLFPro"/>
              </a:defRPr>
            </a:lvl3pPr>
            <a:lvl4pPr>
              <a:defRPr sz="7000" b="0" i="0">
                <a:latin typeface="FreightSansLFPro"/>
                <a:cs typeface="FreightSansLFPro"/>
              </a:defRPr>
            </a:lvl4pPr>
            <a:lvl5pPr>
              <a:defRPr sz="7000" b="0" i="0"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Nam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at.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quam </a:t>
            </a:r>
            <a:r>
              <a:rPr lang="en-US" dirty="0" err="1"/>
              <a:t>feugiat</a:t>
            </a:r>
            <a:r>
              <a:rPr lang="en-US" dirty="0"/>
              <a:t>.”</a:t>
            </a:r>
          </a:p>
        </p:txBody>
      </p:sp>
    </p:spTree>
    <p:extLst/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der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19391"/>
            <a:ext cx="24384000" cy="1077218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1" y="5853765"/>
            <a:ext cx="21393150" cy="200847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 hangingPunct="0">
              <a:defRPr sz="10000" b="0" i="0" baseline="0">
                <a:solidFill>
                  <a:srgbClr val="FFFFFF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19391"/>
            <a:ext cx="24384000" cy="1077218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1" y="5853765"/>
            <a:ext cx="21393150" cy="200847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 hangingPunct="0">
              <a:defRPr sz="10000" b="0" i="0" baseline="0">
                <a:solidFill>
                  <a:srgbClr val="FFFFFF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vider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19391"/>
            <a:ext cx="24384000" cy="1077218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1" y="5853765"/>
            <a:ext cx="21393150" cy="200847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 hangingPunct="0">
              <a:defRPr sz="10000" b="0" i="0" baseline="0">
                <a:solidFill>
                  <a:srgbClr val="FFFFFF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vider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19391"/>
            <a:ext cx="24384000" cy="1077218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1" y="5853765"/>
            <a:ext cx="21393150" cy="200847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 hangingPunct="0">
              <a:defRPr sz="10000" b="0" i="0" baseline="0">
                <a:solidFill>
                  <a:srgbClr val="FFFFFF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vider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19391"/>
            <a:ext cx="24384000" cy="1077218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1" y="5853765"/>
            <a:ext cx="21393150" cy="200847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 hangingPunct="0">
              <a:defRPr sz="10000" b="0" i="0" baseline="0">
                <a:solidFill>
                  <a:srgbClr val="FFFFFF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CCB8-A0EE-B54E-B97E-3C87F6091483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s/Questio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152400" tIns="152400" rIns="152400" bIns="1524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752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9600" dirty="0">
              <a:solidFill>
                <a:srgbClr val="FFFFFF"/>
              </a:solidFill>
              <a:latin typeface="FreightSansLFPro Semibold"/>
              <a:sym typeface="FreightSansLFPro Semibold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2551882" y="5715000"/>
            <a:ext cx="9448800" cy="2286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hangingPunct="0">
              <a:defRPr sz="9600" b="1" i="0">
                <a:solidFill>
                  <a:srgbClr val="FFFFFF"/>
                </a:solidFill>
                <a:latin typeface="FreightSansLFPro Medium" charset="0"/>
                <a:ea typeface="FreightSansLFPro Medium" charset="0"/>
                <a:cs typeface="FreightSansLFPro Medium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1593844" y="5943600"/>
            <a:ext cx="0" cy="1828800"/>
          </a:xfrm>
          <a:prstGeom prst="line">
            <a:avLst/>
          </a:prstGeom>
          <a:noFill/>
          <a:ln w="25400" cap="flat">
            <a:solidFill>
              <a:schemeClr val="tx1">
                <a:lumMod val="40000"/>
                <a:lumOff val="6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201" y="5737565"/>
            <a:ext cx="6367478" cy="2240874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acebook 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152400" tIns="152400" rIns="152400" bIns="1524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752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9600" dirty="0">
              <a:solidFill>
                <a:srgbClr val="FFFFFF"/>
              </a:solidFill>
              <a:latin typeface="FreightSansLFPro Semibold"/>
              <a:sym typeface="FreightSansLFPro Semibold"/>
            </a:endParaRPr>
          </a:p>
        </p:txBody>
      </p:sp>
      <p:pic>
        <p:nvPicPr>
          <p:cNvPr id="1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9778" y="5080000"/>
            <a:ext cx="10104444" cy="3556000"/>
          </a:xfrm>
          <a:prstGeom prst="rect">
            <a:avLst/>
          </a:prstGeom>
          <a:ln w="12700">
            <a:miter lim="400000"/>
          </a:ln>
        </p:spPr>
      </p:pic>
    </p:spTree>
    <p:extLst/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stitial Bol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70232" y="0"/>
            <a:ext cx="15913768" cy="13716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" y="0"/>
            <a:ext cx="8470232" cy="13716000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958" y="4395539"/>
            <a:ext cx="5447300" cy="492492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hangingPunct="0">
              <a:defRPr sz="8500" b="0" i="0">
                <a:solidFill>
                  <a:srgbClr val="FFFFFF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rstitial Bol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70232" y="0"/>
            <a:ext cx="15913768" cy="13716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" y="0"/>
            <a:ext cx="8470232" cy="13716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958" y="4395539"/>
            <a:ext cx="5447300" cy="492492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hangingPunct="0">
              <a:defRPr sz="8500" b="0" i="0">
                <a:solidFill>
                  <a:srgbClr val="FFFFFF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stitial Bol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70232" y="0"/>
            <a:ext cx="15913768" cy="13716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" y="0"/>
            <a:ext cx="8470232" cy="13716000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958" y="4395539"/>
            <a:ext cx="5447300" cy="492492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hangingPunct="0">
              <a:defRPr sz="8500" b="0" i="0">
                <a:solidFill>
                  <a:srgbClr val="FFFFFF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rstitial Bol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70232" y="0"/>
            <a:ext cx="15913768" cy="13716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" y="0"/>
            <a:ext cx="8470232" cy="13716000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958" y="4395539"/>
            <a:ext cx="5447300" cy="492492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hangingPunct="0">
              <a:defRPr sz="8500" b="0" i="0">
                <a:solidFill>
                  <a:srgbClr val="FFFFFF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terstitial Bol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70232" y="0"/>
            <a:ext cx="15913768" cy="13716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" y="0"/>
            <a:ext cx="8470232" cy="13716000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958" y="4395539"/>
            <a:ext cx="5447300" cy="492492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hangingPunct="0">
              <a:defRPr sz="8500" b="0" i="0">
                <a:solidFill>
                  <a:srgbClr val="FFFFFF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603" y="63500"/>
            <a:ext cx="20511698" cy="13589000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Checklis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81200" y="4140200"/>
            <a:ext cx="10363200" cy="5435600"/>
          </a:xfrm>
          <a:prstGeom prst="rect">
            <a:avLst/>
          </a:prstGeom>
        </p:spPr>
        <p:txBody>
          <a:bodyPr anchor="ctr"/>
          <a:lstStyle>
            <a:lvl1pPr>
              <a:defRPr sz="8000" b="1" i="0">
                <a:solidFill>
                  <a:schemeClr val="accent1"/>
                </a:solidFill>
                <a:latin typeface="FreightSansLFPro Semibold" charset="0"/>
                <a:ea typeface="FreightSansLFPro Semibold" charset="0"/>
                <a:cs typeface="FreightSansLFPro Semibold" charset="0"/>
              </a:defRPr>
            </a:lvl1pPr>
            <a:lvl2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2pPr>
            <a:lvl3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3pPr>
            <a:lvl4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4pPr>
            <a:lvl5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15929871" y="3796902"/>
            <a:ext cx="4186930" cy="5786660"/>
            <a:chOff x="1549144" y="1378282"/>
            <a:chExt cx="2678825" cy="3702343"/>
          </a:xfrm>
        </p:grpSpPr>
        <p:sp>
          <p:nvSpPr>
            <p:cNvPr id="56" name="Shape 61782"/>
            <p:cNvSpPr/>
            <p:nvPr/>
          </p:nvSpPr>
          <p:spPr>
            <a:xfrm>
              <a:off x="1549144" y="1777379"/>
              <a:ext cx="2678825" cy="3303246"/>
            </a:xfrm>
            <a:prstGeom prst="roundRect">
              <a:avLst>
                <a:gd name="adj" fmla="val 3939"/>
              </a:avLst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656" dirty="0">
                <a:latin typeface="FreightSansLFPro" charset="0"/>
                <a:ea typeface="FreightSansLFPro" charset="0"/>
                <a:cs typeface="FreightSansLFPro" charset="0"/>
              </a:endParaRPr>
            </a:p>
          </p:txBody>
        </p:sp>
        <p:sp>
          <p:nvSpPr>
            <p:cNvPr id="57" name="Shape 61783"/>
            <p:cNvSpPr/>
            <p:nvPr/>
          </p:nvSpPr>
          <p:spPr>
            <a:xfrm>
              <a:off x="1636912" y="1867405"/>
              <a:ext cx="2503290" cy="3123193"/>
            </a:xfrm>
            <a:prstGeom prst="roundRect">
              <a:avLst>
                <a:gd name="adj" fmla="val 270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656" dirty="0">
                <a:latin typeface="FreightSansLFPro" charset="0"/>
                <a:ea typeface="FreightSansLFPro" charset="0"/>
                <a:cs typeface="FreightSansLFPro" charset="0"/>
              </a:endParaRPr>
            </a:p>
          </p:txBody>
        </p:sp>
        <p:sp>
          <p:nvSpPr>
            <p:cNvPr id="58" name="Shape 61785"/>
            <p:cNvSpPr/>
            <p:nvPr/>
          </p:nvSpPr>
          <p:spPr>
            <a:xfrm>
              <a:off x="2220270" y="1378282"/>
              <a:ext cx="1336573" cy="643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594" extrusionOk="0">
                  <a:moveTo>
                    <a:pt x="10797" y="0"/>
                  </a:moveTo>
                  <a:cubicBezTo>
                    <a:pt x="9553" y="0"/>
                    <a:pt x="8310" y="986"/>
                    <a:pt x="7361" y="2959"/>
                  </a:cubicBezTo>
                  <a:cubicBezTo>
                    <a:pt x="6701" y="4330"/>
                    <a:pt x="6286" y="6007"/>
                    <a:pt x="6085" y="7764"/>
                  </a:cubicBezTo>
                  <a:lnTo>
                    <a:pt x="2565" y="7764"/>
                  </a:lnTo>
                  <a:lnTo>
                    <a:pt x="2556" y="7764"/>
                  </a:lnTo>
                  <a:cubicBezTo>
                    <a:pt x="1821" y="7764"/>
                    <a:pt x="1446" y="7768"/>
                    <a:pt x="1053" y="8026"/>
                  </a:cubicBezTo>
                  <a:cubicBezTo>
                    <a:pt x="620" y="8354"/>
                    <a:pt x="280" y="9071"/>
                    <a:pt x="122" y="9970"/>
                  </a:cubicBezTo>
                  <a:cubicBezTo>
                    <a:pt x="-3" y="10791"/>
                    <a:pt x="0" y="11554"/>
                    <a:pt x="0" y="13077"/>
                  </a:cubicBezTo>
                  <a:lnTo>
                    <a:pt x="0" y="16263"/>
                  </a:lnTo>
                  <a:cubicBezTo>
                    <a:pt x="0" y="17809"/>
                    <a:pt x="-3" y="18584"/>
                    <a:pt x="122" y="19405"/>
                  </a:cubicBezTo>
                  <a:cubicBezTo>
                    <a:pt x="280" y="20304"/>
                    <a:pt x="620" y="21013"/>
                    <a:pt x="1053" y="21340"/>
                  </a:cubicBezTo>
                  <a:cubicBezTo>
                    <a:pt x="1448" y="21600"/>
                    <a:pt x="1824" y="21594"/>
                    <a:pt x="2556" y="21594"/>
                  </a:cubicBezTo>
                  <a:lnTo>
                    <a:pt x="19029" y="21594"/>
                  </a:lnTo>
                  <a:cubicBezTo>
                    <a:pt x="19773" y="21594"/>
                    <a:pt x="20146" y="21600"/>
                    <a:pt x="20541" y="21340"/>
                  </a:cubicBezTo>
                  <a:cubicBezTo>
                    <a:pt x="20974" y="21013"/>
                    <a:pt x="21314" y="20304"/>
                    <a:pt x="21472" y="19405"/>
                  </a:cubicBezTo>
                  <a:cubicBezTo>
                    <a:pt x="21597" y="18584"/>
                    <a:pt x="21594" y="17803"/>
                    <a:pt x="21594" y="16281"/>
                  </a:cubicBezTo>
                  <a:lnTo>
                    <a:pt x="21594" y="13103"/>
                  </a:lnTo>
                  <a:cubicBezTo>
                    <a:pt x="21594" y="11557"/>
                    <a:pt x="21597" y="10791"/>
                    <a:pt x="21472" y="9970"/>
                  </a:cubicBezTo>
                  <a:cubicBezTo>
                    <a:pt x="21314" y="9071"/>
                    <a:pt x="20974" y="8354"/>
                    <a:pt x="20541" y="8026"/>
                  </a:cubicBezTo>
                  <a:cubicBezTo>
                    <a:pt x="20146" y="7766"/>
                    <a:pt x="19770" y="7764"/>
                    <a:pt x="19038" y="7764"/>
                  </a:cubicBezTo>
                  <a:lnTo>
                    <a:pt x="15509" y="7764"/>
                  </a:lnTo>
                  <a:cubicBezTo>
                    <a:pt x="15308" y="6007"/>
                    <a:pt x="14893" y="4330"/>
                    <a:pt x="14233" y="2959"/>
                  </a:cubicBezTo>
                  <a:cubicBezTo>
                    <a:pt x="13284" y="986"/>
                    <a:pt x="12041" y="0"/>
                    <a:pt x="10797" y="0"/>
                  </a:cubicBezTo>
                  <a:close/>
                  <a:moveTo>
                    <a:pt x="10797" y="2888"/>
                  </a:moveTo>
                  <a:cubicBezTo>
                    <a:pt x="11436" y="2888"/>
                    <a:pt x="12074" y="3390"/>
                    <a:pt x="12561" y="4403"/>
                  </a:cubicBezTo>
                  <a:cubicBezTo>
                    <a:pt x="13536" y="6428"/>
                    <a:pt x="13536" y="9712"/>
                    <a:pt x="12561" y="11738"/>
                  </a:cubicBezTo>
                  <a:cubicBezTo>
                    <a:pt x="11587" y="13763"/>
                    <a:pt x="10007" y="13763"/>
                    <a:pt x="9033" y="11738"/>
                  </a:cubicBezTo>
                  <a:cubicBezTo>
                    <a:pt x="8058" y="9712"/>
                    <a:pt x="8058" y="6428"/>
                    <a:pt x="9033" y="4403"/>
                  </a:cubicBezTo>
                  <a:cubicBezTo>
                    <a:pt x="9520" y="3390"/>
                    <a:pt x="10158" y="2888"/>
                    <a:pt x="10797" y="2888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656" dirty="0">
                <a:latin typeface="FreightSansLFPro" charset="0"/>
                <a:ea typeface="FreightSansLFPro" charset="0"/>
                <a:cs typeface="FreightSansLFPro" charset="0"/>
              </a:endParaRPr>
            </a:p>
          </p:txBody>
        </p:sp>
        <p:grpSp>
          <p:nvGrpSpPr>
            <p:cNvPr id="59" name="Group 61806"/>
            <p:cNvGrpSpPr/>
            <p:nvPr/>
          </p:nvGrpSpPr>
          <p:grpSpPr>
            <a:xfrm>
              <a:off x="1815771" y="2385039"/>
              <a:ext cx="2162454" cy="2265527"/>
              <a:chOff x="0" y="0"/>
              <a:chExt cx="3075582" cy="3222178"/>
            </a:xfrm>
          </p:grpSpPr>
          <p:grpSp>
            <p:nvGrpSpPr>
              <p:cNvPr id="60" name="Group 61802"/>
              <p:cNvGrpSpPr/>
              <p:nvPr/>
            </p:nvGrpSpPr>
            <p:grpSpPr>
              <a:xfrm>
                <a:off x="0" y="50800"/>
                <a:ext cx="3050183" cy="3171379"/>
                <a:chOff x="0" y="0"/>
                <a:chExt cx="3050182" cy="3171378"/>
              </a:xfrm>
            </p:grpSpPr>
            <p:grpSp>
              <p:nvGrpSpPr>
                <p:cNvPr id="64" name="Group 61789"/>
                <p:cNvGrpSpPr/>
                <p:nvPr/>
              </p:nvGrpSpPr>
              <p:grpSpPr>
                <a:xfrm>
                  <a:off x="0" y="697234"/>
                  <a:ext cx="3048794" cy="382440"/>
                  <a:chOff x="0" y="0"/>
                  <a:chExt cx="3048793" cy="382438"/>
                </a:xfrm>
              </p:grpSpPr>
              <p:sp>
                <p:nvSpPr>
                  <p:cNvPr id="77" name="Shape 61787"/>
                  <p:cNvSpPr/>
                  <p:nvPr/>
                </p:nvSpPr>
                <p:spPr>
                  <a:xfrm>
                    <a:off x="0" y="0"/>
                    <a:ext cx="2290267" cy="382439"/>
                  </a:xfrm>
                  <a:prstGeom prst="roundRect">
                    <a:avLst>
                      <a:gd name="adj" fmla="val 11169"/>
                    </a:avLst>
                  </a:prstGeom>
                  <a:solidFill>
                    <a:schemeClr val="tx2">
                      <a:lumMod val="90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 sz="12656" dirty="0">
                      <a:latin typeface="FreightSansLFPro" charset="0"/>
                      <a:ea typeface="FreightSansLFPro" charset="0"/>
                      <a:cs typeface="FreightSansLFPro" charset="0"/>
                    </a:endParaRPr>
                  </a:p>
                </p:txBody>
              </p:sp>
              <p:sp>
                <p:nvSpPr>
                  <p:cNvPr id="78" name="Shape 61788"/>
                  <p:cNvSpPr/>
                  <p:nvPr/>
                </p:nvSpPr>
                <p:spPr>
                  <a:xfrm>
                    <a:off x="2667793" y="0"/>
                    <a:ext cx="381001" cy="382439"/>
                  </a:xfrm>
                  <a:prstGeom prst="roundRect">
                    <a:avLst>
                      <a:gd name="adj" fmla="val 11211"/>
                    </a:avLst>
                  </a:prstGeom>
                  <a:solidFill>
                    <a:schemeClr val="tx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 sz="12656" dirty="0">
                      <a:latin typeface="FreightSansLFPro" charset="0"/>
                      <a:ea typeface="FreightSansLFPro" charset="0"/>
                      <a:cs typeface="FreightSansLFPro" charset="0"/>
                    </a:endParaRPr>
                  </a:p>
                </p:txBody>
              </p:sp>
            </p:grpSp>
            <p:grpSp>
              <p:nvGrpSpPr>
                <p:cNvPr id="65" name="Group 61792"/>
                <p:cNvGrpSpPr/>
                <p:nvPr/>
              </p:nvGrpSpPr>
              <p:grpSpPr>
                <a:xfrm>
                  <a:off x="0" y="1394469"/>
                  <a:ext cx="3048794" cy="382440"/>
                  <a:chOff x="0" y="0"/>
                  <a:chExt cx="3048793" cy="382438"/>
                </a:xfrm>
              </p:grpSpPr>
              <p:sp>
                <p:nvSpPr>
                  <p:cNvPr id="75" name="Shape 61790"/>
                  <p:cNvSpPr/>
                  <p:nvPr/>
                </p:nvSpPr>
                <p:spPr>
                  <a:xfrm>
                    <a:off x="0" y="0"/>
                    <a:ext cx="2290267" cy="382439"/>
                  </a:xfrm>
                  <a:prstGeom prst="roundRect">
                    <a:avLst>
                      <a:gd name="adj" fmla="val 11169"/>
                    </a:avLst>
                  </a:prstGeom>
                  <a:solidFill>
                    <a:schemeClr val="tx2">
                      <a:lumMod val="90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 sz="12656" dirty="0">
                      <a:latin typeface="FreightSansLFPro" charset="0"/>
                      <a:ea typeface="FreightSansLFPro" charset="0"/>
                      <a:cs typeface="FreightSansLFPro" charset="0"/>
                    </a:endParaRPr>
                  </a:p>
                </p:txBody>
              </p:sp>
              <p:sp>
                <p:nvSpPr>
                  <p:cNvPr id="76" name="Shape 61791"/>
                  <p:cNvSpPr/>
                  <p:nvPr/>
                </p:nvSpPr>
                <p:spPr>
                  <a:xfrm>
                    <a:off x="2667793" y="0"/>
                    <a:ext cx="381001" cy="382439"/>
                  </a:xfrm>
                  <a:prstGeom prst="roundRect">
                    <a:avLst>
                      <a:gd name="adj" fmla="val 11211"/>
                    </a:avLst>
                  </a:prstGeom>
                  <a:solidFill>
                    <a:schemeClr val="tx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 sz="12656" dirty="0">
                      <a:latin typeface="FreightSansLFPro" charset="0"/>
                      <a:ea typeface="FreightSansLFPro" charset="0"/>
                      <a:cs typeface="FreightSansLFPro" charset="0"/>
                    </a:endParaRPr>
                  </a:p>
                </p:txBody>
              </p:sp>
            </p:grpSp>
            <p:grpSp>
              <p:nvGrpSpPr>
                <p:cNvPr id="66" name="Group 61795"/>
                <p:cNvGrpSpPr/>
                <p:nvPr/>
              </p:nvGrpSpPr>
              <p:grpSpPr>
                <a:xfrm>
                  <a:off x="0" y="2091704"/>
                  <a:ext cx="3048794" cy="382440"/>
                  <a:chOff x="0" y="0"/>
                  <a:chExt cx="3048793" cy="382438"/>
                </a:xfrm>
              </p:grpSpPr>
              <p:sp>
                <p:nvSpPr>
                  <p:cNvPr id="73" name="Shape 61793"/>
                  <p:cNvSpPr/>
                  <p:nvPr/>
                </p:nvSpPr>
                <p:spPr>
                  <a:xfrm>
                    <a:off x="0" y="0"/>
                    <a:ext cx="2290267" cy="382439"/>
                  </a:xfrm>
                  <a:prstGeom prst="roundRect">
                    <a:avLst>
                      <a:gd name="adj" fmla="val 11169"/>
                    </a:avLst>
                  </a:prstGeom>
                  <a:solidFill>
                    <a:schemeClr val="tx2">
                      <a:lumMod val="90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 sz="12656" dirty="0">
                      <a:latin typeface="FreightSansLFPro" charset="0"/>
                      <a:ea typeface="FreightSansLFPro" charset="0"/>
                      <a:cs typeface="FreightSansLFPro" charset="0"/>
                    </a:endParaRPr>
                  </a:p>
                </p:txBody>
              </p:sp>
              <p:sp>
                <p:nvSpPr>
                  <p:cNvPr id="74" name="Shape 61794"/>
                  <p:cNvSpPr/>
                  <p:nvPr/>
                </p:nvSpPr>
                <p:spPr>
                  <a:xfrm>
                    <a:off x="2667793" y="0"/>
                    <a:ext cx="381001" cy="382439"/>
                  </a:xfrm>
                  <a:prstGeom prst="roundRect">
                    <a:avLst>
                      <a:gd name="adj" fmla="val 11211"/>
                    </a:avLst>
                  </a:prstGeom>
                  <a:solidFill>
                    <a:schemeClr val="tx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 sz="12656" dirty="0">
                      <a:latin typeface="FreightSansLFPro" charset="0"/>
                      <a:ea typeface="FreightSansLFPro" charset="0"/>
                      <a:cs typeface="FreightSansLFPro" charset="0"/>
                    </a:endParaRPr>
                  </a:p>
                </p:txBody>
              </p:sp>
            </p:grpSp>
            <p:grpSp>
              <p:nvGrpSpPr>
                <p:cNvPr id="67" name="Group 61798"/>
                <p:cNvGrpSpPr/>
                <p:nvPr/>
              </p:nvGrpSpPr>
              <p:grpSpPr>
                <a:xfrm>
                  <a:off x="0" y="2788939"/>
                  <a:ext cx="3048794" cy="382440"/>
                  <a:chOff x="0" y="0"/>
                  <a:chExt cx="3048793" cy="382438"/>
                </a:xfrm>
              </p:grpSpPr>
              <p:sp>
                <p:nvSpPr>
                  <p:cNvPr id="71" name="Shape 61796"/>
                  <p:cNvSpPr/>
                  <p:nvPr/>
                </p:nvSpPr>
                <p:spPr>
                  <a:xfrm>
                    <a:off x="0" y="0"/>
                    <a:ext cx="2290267" cy="382439"/>
                  </a:xfrm>
                  <a:prstGeom prst="roundRect">
                    <a:avLst>
                      <a:gd name="adj" fmla="val 11169"/>
                    </a:avLst>
                  </a:prstGeom>
                  <a:solidFill>
                    <a:schemeClr val="tx2">
                      <a:lumMod val="90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 sz="12656" dirty="0">
                      <a:latin typeface="FreightSansLFPro" charset="0"/>
                      <a:ea typeface="FreightSansLFPro" charset="0"/>
                      <a:cs typeface="FreightSansLFPro" charset="0"/>
                    </a:endParaRPr>
                  </a:p>
                </p:txBody>
              </p:sp>
              <p:sp>
                <p:nvSpPr>
                  <p:cNvPr id="72" name="Shape 61797"/>
                  <p:cNvSpPr/>
                  <p:nvPr/>
                </p:nvSpPr>
                <p:spPr>
                  <a:xfrm>
                    <a:off x="2667793" y="0"/>
                    <a:ext cx="381001" cy="382439"/>
                  </a:xfrm>
                  <a:prstGeom prst="roundRect">
                    <a:avLst>
                      <a:gd name="adj" fmla="val 11211"/>
                    </a:avLst>
                  </a:prstGeom>
                  <a:solidFill>
                    <a:schemeClr val="tx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 sz="12656" dirty="0">
                      <a:latin typeface="FreightSansLFPro" charset="0"/>
                      <a:ea typeface="FreightSansLFPro" charset="0"/>
                      <a:cs typeface="FreightSansLFPro" charset="0"/>
                    </a:endParaRPr>
                  </a:p>
                </p:txBody>
              </p:sp>
            </p:grpSp>
            <p:grpSp>
              <p:nvGrpSpPr>
                <p:cNvPr id="68" name="Group 61801"/>
                <p:cNvGrpSpPr/>
                <p:nvPr/>
              </p:nvGrpSpPr>
              <p:grpSpPr>
                <a:xfrm>
                  <a:off x="1389" y="0"/>
                  <a:ext cx="3048794" cy="382439"/>
                  <a:chOff x="0" y="0"/>
                  <a:chExt cx="3048793" cy="382438"/>
                </a:xfrm>
              </p:grpSpPr>
              <p:sp>
                <p:nvSpPr>
                  <p:cNvPr id="69" name="Shape 61799"/>
                  <p:cNvSpPr/>
                  <p:nvPr/>
                </p:nvSpPr>
                <p:spPr>
                  <a:xfrm>
                    <a:off x="0" y="0"/>
                    <a:ext cx="2290267" cy="382439"/>
                  </a:xfrm>
                  <a:prstGeom prst="roundRect">
                    <a:avLst>
                      <a:gd name="adj" fmla="val 11169"/>
                    </a:avLst>
                  </a:prstGeom>
                  <a:solidFill>
                    <a:schemeClr val="tx2">
                      <a:lumMod val="90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 sz="12656" dirty="0">
                      <a:latin typeface="FreightSansLFPro" charset="0"/>
                      <a:ea typeface="FreightSansLFPro" charset="0"/>
                      <a:cs typeface="FreightSansLFPro" charset="0"/>
                    </a:endParaRPr>
                  </a:p>
                </p:txBody>
              </p:sp>
              <p:sp>
                <p:nvSpPr>
                  <p:cNvPr id="70" name="Shape 61800"/>
                  <p:cNvSpPr/>
                  <p:nvPr/>
                </p:nvSpPr>
                <p:spPr>
                  <a:xfrm>
                    <a:off x="2667793" y="0"/>
                    <a:ext cx="381001" cy="382439"/>
                  </a:xfrm>
                  <a:prstGeom prst="roundRect">
                    <a:avLst>
                      <a:gd name="adj" fmla="val 11211"/>
                    </a:avLst>
                  </a:prstGeom>
                  <a:solidFill>
                    <a:schemeClr val="tx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 sz="12656" dirty="0">
                      <a:latin typeface="FreightSansLFPro" charset="0"/>
                      <a:ea typeface="FreightSansLFPro" charset="0"/>
                      <a:cs typeface="FreightSansLFPro" charset="0"/>
                    </a:endParaRPr>
                  </a:p>
                </p:txBody>
              </p:sp>
            </p:grpSp>
          </p:grpSp>
          <p:grpSp>
            <p:nvGrpSpPr>
              <p:cNvPr id="61" name="Group 61805"/>
              <p:cNvGrpSpPr/>
              <p:nvPr/>
            </p:nvGrpSpPr>
            <p:grpSpPr>
              <a:xfrm>
                <a:off x="2598491" y="-1"/>
                <a:ext cx="477092" cy="1053357"/>
                <a:chOff x="0" y="0"/>
                <a:chExt cx="477091" cy="1053355"/>
              </a:xfrm>
            </p:grpSpPr>
            <p:sp>
              <p:nvSpPr>
                <p:cNvPr id="62" name="Shape 61803"/>
                <p:cNvSpPr/>
                <p:nvPr/>
              </p:nvSpPr>
              <p:spPr>
                <a:xfrm rot="16200000" flipH="1">
                  <a:off x="67928" y="-34241"/>
                  <a:ext cx="374923" cy="443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298" extrusionOk="0">
                      <a:moveTo>
                        <a:pt x="3138" y="20840"/>
                      </a:moveTo>
                      <a:cubicBezTo>
                        <a:pt x="2425" y="21446"/>
                        <a:pt x="1263" y="21451"/>
                        <a:pt x="544" y="20851"/>
                      </a:cubicBezTo>
                      <a:cubicBezTo>
                        <a:pt x="-181" y="20248"/>
                        <a:pt x="-181" y="19263"/>
                        <a:pt x="544" y="18659"/>
                      </a:cubicBezTo>
                      <a:lnTo>
                        <a:pt x="16984" y="10193"/>
                      </a:lnTo>
                      <a:lnTo>
                        <a:pt x="8313" y="2628"/>
                      </a:lnTo>
                      <a:cubicBezTo>
                        <a:pt x="7601" y="2022"/>
                        <a:pt x="7607" y="1046"/>
                        <a:pt x="8326" y="446"/>
                      </a:cubicBezTo>
                      <a:cubicBezTo>
                        <a:pt x="9041" y="-149"/>
                        <a:pt x="10193" y="-149"/>
                        <a:pt x="10907" y="446"/>
                      </a:cubicBezTo>
                      <a:lnTo>
                        <a:pt x="20881" y="9558"/>
                      </a:lnTo>
                      <a:cubicBezTo>
                        <a:pt x="21240" y="9860"/>
                        <a:pt x="21419" y="10251"/>
                        <a:pt x="21419" y="10643"/>
                      </a:cubicBezTo>
                      <a:cubicBezTo>
                        <a:pt x="21419" y="11035"/>
                        <a:pt x="21240" y="11427"/>
                        <a:pt x="20881" y="11728"/>
                      </a:cubicBezTo>
                      <a:lnTo>
                        <a:pt x="3138" y="2084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 sz="12656" dirty="0">
                    <a:latin typeface="FreightSansLFPro" charset="0"/>
                    <a:ea typeface="FreightSansLFPro" charset="0"/>
                    <a:cs typeface="FreightSansLFPro" charset="0"/>
                  </a:endParaRPr>
                </a:p>
              </p:txBody>
            </p:sp>
            <p:sp>
              <p:nvSpPr>
                <p:cNvPr id="63" name="Shape 61804"/>
                <p:cNvSpPr/>
                <p:nvPr/>
              </p:nvSpPr>
              <p:spPr>
                <a:xfrm rot="16200000" flipH="1">
                  <a:off x="34240" y="644192"/>
                  <a:ext cx="374924" cy="443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298" extrusionOk="0">
                      <a:moveTo>
                        <a:pt x="3138" y="20840"/>
                      </a:moveTo>
                      <a:cubicBezTo>
                        <a:pt x="2425" y="21446"/>
                        <a:pt x="1263" y="21451"/>
                        <a:pt x="544" y="20851"/>
                      </a:cubicBezTo>
                      <a:cubicBezTo>
                        <a:pt x="-181" y="20248"/>
                        <a:pt x="-181" y="19263"/>
                        <a:pt x="544" y="18659"/>
                      </a:cubicBezTo>
                      <a:lnTo>
                        <a:pt x="16984" y="10193"/>
                      </a:lnTo>
                      <a:lnTo>
                        <a:pt x="8313" y="2628"/>
                      </a:lnTo>
                      <a:cubicBezTo>
                        <a:pt x="7601" y="2022"/>
                        <a:pt x="7607" y="1046"/>
                        <a:pt x="8326" y="446"/>
                      </a:cubicBezTo>
                      <a:cubicBezTo>
                        <a:pt x="9041" y="-149"/>
                        <a:pt x="10193" y="-149"/>
                        <a:pt x="10907" y="446"/>
                      </a:cubicBezTo>
                      <a:lnTo>
                        <a:pt x="20881" y="9558"/>
                      </a:lnTo>
                      <a:cubicBezTo>
                        <a:pt x="21240" y="9860"/>
                        <a:pt x="21419" y="10251"/>
                        <a:pt x="21419" y="10643"/>
                      </a:cubicBezTo>
                      <a:cubicBezTo>
                        <a:pt x="21419" y="11035"/>
                        <a:pt x="21240" y="11427"/>
                        <a:pt x="20881" y="11728"/>
                      </a:cubicBezTo>
                      <a:lnTo>
                        <a:pt x="3138" y="2084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 sz="12656" dirty="0">
                    <a:latin typeface="FreightSansLFPro" charset="0"/>
                    <a:ea typeface="FreightSansLFPro" charset="0"/>
                    <a:cs typeface="FreightSansLFPro" charset="0"/>
                  </a:endParaRPr>
                </a:p>
              </p:txBody>
            </p:sp>
          </p:grpSp>
        </p:grpSp>
      </p:grpSp>
    </p:spTree>
    <p:extLst/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CCB8-A0EE-B54E-B97E-3C87F6091483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a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81200" y="4140200"/>
            <a:ext cx="10363200" cy="5435600"/>
          </a:xfrm>
          <a:prstGeom prst="rect">
            <a:avLst/>
          </a:prstGeom>
        </p:spPr>
        <p:txBody>
          <a:bodyPr anchor="ctr"/>
          <a:lstStyle>
            <a:lvl1pPr>
              <a:defRPr sz="8000" b="1" i="0">
                <a:solidFill>
                  <a:schemeClr val="accent1"/>
                </a:solidFill>
                <a:latin typeface="FreightSansLFPro Semibold" charset="0"/>
                <a:ea typeface="FreightSansLFPro Semibold" charset="0"/>
                <a:cs typeface="FreightSansLFPro Semibold" charset="0"/>
              </a:defRPr>
            </a:lvl1pPr>
            <a:lvl2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2pPr>
            <a:lvl3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3pPr>
            <a:lvl4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4pPr>
            <a:lvl5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Shape 2887"/>
          <p:cNvSpPr/>
          <p:nvPr userDrawn="1"/>
        </p:nvSpPr>
        <p:spPr>
          <a:xfrm>
            <a:off x="16638051" y="7090654"/>
            <a:ext cx="1025162" cy="2583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17" y="3847"/>
                </a:moveTo>
                <a:lnTo>
                  <a:pt x="15583" y="3847"/>
                </a:lnTo>
                <a:cubicBezTo>
                  <a:pt x="18906" y="3847"/>
                  <a:pt x="21600" y="4905"/>
                  <a:pt x="21600" y="6209"/>
                </a:cubicBezTo>
                <a:lnTo>
                  <a:pt x="21600" y="11671"/>
                </a:lnTo>
                <a:cubicBezTo>
                  <a:pt x="21600" y="11672"/>
                  <a:pt x="21600" y="11672"/>
                  <a:pt x="21600" y="11672"/>
                </a:cubicBezTo>
                <a:cubicBezTo>
                  <a:pt x="21600" y="12119"/>
                  <a:pt x="20678" y="12480"/>
                  <a:pt x="19541" y="12480"/>
                </a:cubicBezTo>
                <a:cubicBezTo>
                  <a:pt x="18403" y="12480"/>
                  <a:pt x="17482" y="12119"/>
                  <a:pt x="17482" y="11672"/>
                </a:cubicBezTo>
                <a:lnTo>
                  <a:pt x="17481" y="11672"/>
                </a:lnTo>
                <a:lnTo>
                  <a:pt x="17481" y="6209"/>
                </a:lnTo>
                <a:lnTo>
                  <a:pt x="16526" y="6209"/>
                </a:lnTo>
                <a:lnTo>
                  <a:pt x="16526" y="20570"/>
                </a:lnTo>
                <a:lnTo>
                  <a:pt x="16526" y="20570"/>
                </a:lnTo>
                <a:cubicBezTo>
                  <a:pt x="16526" y="21139"/>
                  <a:pt x="15351" y="21600"/>
                  <a:pt x="13902" y="21600"/>
                </a:cubicBezTo>
                <a:cubicBezTo>
                  <a:pt x="12452" y="21600"/>
                  <a:pt x="11277" y="21139"/>
                  <a:pt x="11277" y="20570"/>
                </a:cubicBezTo>
                <a:lnTo>
                  <a:pt x="11277" y="13297"/>
                </a:lnTo>
                <a:lnTo>
                  <a:pt x="10323" y="13297"/>
                </a:lnTo>
                <a:lnTo>
                  <a:pt x="10323" y="20570"/>
                </a:lnTo>
                <a:cubicBezTo>
                  <a:pt x="10323" y="21139"/>
                  <a:pt x="9148" y="21600"/>
                  <a:pt x="7698" y="21600"/>
                </a:cubicBezTo>
                <a:cubicBezTo>
                  <a:pt x="6249" y="21600"/>
                  <a:pt x="5074" y="21139"/>
                  <a:pt x="5074" y="20570"/>
                </a:cubicBezTo>
                <a:lnTo>
                  <a:pt x="5073" y="20570"/>
                </a:lnTo>
                <a:lnTo>
                  <a:pt x="5073" y="6209"/>
                </a:lnTo>
                <a:lnTo>
                  <a:pt x="4118" y="6209"/>
                </a:lnTo>
                <a:lnTo>
                  <a:pt x="4118" y="11672"/>
                </a:lnTo>
                <a:cubicBezTo>
                  <a:pt x="4118" y="12119"/>
                  <a:pt x="3197" y="12480"/>
                  <a:pt x="2059" y="12480"/>
                </a:cubicBezTo>
                <a:cubicBezTo>
                  <a:pt x="922" y="12480"/>
                  <a:pt x="0" y="12119"/>
                  <a:pt x="0" y="11672"/>
                </a:cubicBezTo>
                <a:lnTo>
                  <a:pt x="0" y="6209"/>
                </a:lnTo>
                <a:cubicBezTo>
                  <a:pt x="0" y="4905"/>
                  <a:pt x="2694" y="3847"/>
                  <a:pt x="6017" y="3847"/>
                </a:cubicBezTo>
                <a:close/>
                <a:moveTo>
                  <a:pt x="6374" y="1746"/>
                </a:moveTo>
                <a:cubicBezTo>
                  <a:pt x="6374" y="2711"/>
                  <a:pt x="8365" y="3493"/>
                  <a:pt x="10823" y="3493"/>
                </a:cubicBezTo>
                <a:cubicBezTo>
                  <a:pt x="13280" y="3493"/>
                  <a:pt x="15272" y="2711"/>
                  <a:pt x="15272" y="1746"/>
                </a:cubicBezTo>
                <a:cubicBezTo>
                  <a:pt x="15272" y="782"/>
                  <a:pt x="13280" y="0"/>
                  <a:pt x="10823" y="0"/>
                </a:cubicBezTo>
                <a:cubicBezTo>
                  <a:pt x="8365" y="0"/>
                  <a:pt x="6374" y="782"/>
                  <a:pt x="6374" y="1746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5409335" y="7090654"/>
            <a:ext cx="1129126" cy="2583640"/>
            <a:chOff x="17757636" y="7038976"/>
            <a:chExt cx="883920" cy="202256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49" name="Shape 2888"/>
            <p:cNvSpPr/>
            <p:nvPr userDrawn="1"/>
          </p:nvSpPr>
          <p:spPr>
            <a:xfrm>
              <a:off x="17798329" y="7038976"/>
              <a:ext cx="802534" cy="20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656" dirty="0">
                <a:latin typeface="FreightSansLFPro" charset="0"/>
                <a:ea typeface="FreightSansLFPro" charset="0"/>
                <a:cs typeface="FreightSansLFPro" charset="0"/>
              </a:endParaRPr>
            </a:p>
          </p:txBody>
        </p:sp>
        <p:sp>
          <p:nvSpPr>
            <p:cNvPr id="50" name="Triangle 49"/>
            <p:cNvSpPr/>
            <p:nvPr userDrawn="1"/>
          </p:nvSpPr>
          <p:spPr>
            <a:xfrm>
              <a:off x="17757636" y="7756821"/>
              <a:ext cx="883920" cy="762000"/>
            </a:xfrm>
            <a:prstGeom prst="triangle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4800" dirty="0">
                <a:solidFill>
                  <a:srgbClr val="FFFFFF"/>
                </a:solidFill>
                <a:latin typeface="FreightSansLFPro Semibold"/>
                <a:sym typeface="FreightSansLFPro Semibold"/>
              </a:endParaRPr>
            </a:p>
          </p:txBody>
        </p:sp>
        <p:sp>
          <p:nvSpPr>
            <p:cNvPr id="51" name="Moon 50"/>
            <p:cNvSpPr/>
            <p:nvPr userDrawn="1"/>
          </p:nvSpPr>
          <p:spPr>
            <a:xfrm rot="17050213">
              <a:off x="18168201" y="7046105"/>
              <a:ext cx="272540" cy="336627"/>
            </a:xfrm>
            <a:prstGeom prst="moon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4800" dirty="0">
                <a:solidFill>
                  <a:srgbClr val="FFFFFF"/>
                </a:solidFill>
                <a:latin typeface="FreightSansLFPro Semibold"/>
                <a:sym typeface="FreightSansLFPro Semibold"/>
              </a:endParaRPr>
            </a:p>
          </p:txBody>
        </p:sp>
      </p:grpSp>
      <p:sp>
        <p:nvSpPr>
          <p:cNvPr id="46" name="Shape 2888"/>
          <p:cNvSpPr/>
          <p:nvPr userDrawn="1"/>
        </p:nvSpPr>
        <p:spPr>
          <a:xfrm>
            <a:off x="18991523" y="4038122"/>
            <a:ext cx="1025162" cy="2583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17" y="3847"/>
                </a:moveTo>
                <a:lnTo>
                  <a:pt x="15583" y="3847"/>
                </a:lnTo>
                <a:cubicBezTo>
                  <a:pt x="18906" y="3847"/>
                  <a:pt x="21600" y="4905"/>
                  <a:pt x="21600" y="6209"/>
                </a:cubicBezTo>
                <a:lnTo>
                  <a:pt x="21600" y="11671"/>
                </a:lnTo>
                <a:cubicBezTo>
                  <a:pt x="21600" y="11672"/>
                  <a:pt x="21600" y="11672"/>
                  <a:pt x="21600" y="11672"/>
                </a:cubicBezTo>
                <a:cubicBezTo>
                  <a:pt x="21600" y="12119"/>
                  <a:pt x="20678" y="12480"/>
                  <a:pt x="19541" y="12480"/>
                </a:cubicBezTo>
                <a:cubicBezTo>
                  <a:pt x="18403" y="12480"/>
                  <a:pt x="17482" y="12119"/>
                  <a:pt x="17482" y="11672"/>
                </a:cubicBezTo>
                <a:lnTo>
                  <a:pt x="17481" y="11672"/>
                </a:lnTo>
                <a:lnTo>
                  <a:pt x="17481" y="6209"/>
                </a:lnTo>
                <a:lnTo>
                  <a:pt x="16526" y="6209"/>
                </a:lnTo>
                <a:lnTo>
                  <a:pt x="16526" y="20570"/>
                </a:lnTo>
                <a:lnTo>
                  <a:pt x="16526" y="20570"/>
                </a:lnTo>
                <a:cubicBezTo>
                  <a:pt x="16526" y="21139"/>
                  <a:pt x="15351" y="21600"/>
                  <a:pt x="13902" y="21600"/>
                </a:cubicBezTo>
                <a:cubicBezTo>
                  <a:pt x="12452" y="21600"/>
                  <a:pt x="11277" y="21139"/>
                  <a:pt x="11277" y="20570"/>
                </a:cubicBezTo>
                <a:lnTo>
                  <a:pt x="11277" y="13297"/>
                </a:lnTo>
                <a:lnTo>
                  <a:pt x="10323" y="13297"/>
                </a:lnTo>
                <a:lnTo>
                  <a:pt x="10323" y="20570"/>
                </a:lnTo>
                <a:cubicBezTo>
                  <a:pt x="10323" y="21139"/>
                  <a:pt x="9148" y="21600"/>
                  <a:pt x="7698" y="21600"/>
                </a:cubicBezTo>
                <a:cubicBezTo>
                  <a:pt x="6249" y="21600"/>
                  <a:pt x="5074" y="21139"/>
                  <a:pt x="5074" y="20570"/>
                </a:cubicBezTo>
                <a:lnTo>
                  <a:pt x="5073" y="20570"/>
                </a:lnTo>
                <a:lnTo>
                  <a:pt x="5073" y="6209"/>
                </a:lnTo>
                <a:lnTo>
                  <a:pt x="4118" y="6209"/>
                </a:lnTo>
                <a:lnTo>
                  <a:pt x="4118" y="11672"/>
                </a:lnTo>
                <a:cubicBezTo>
                  <a:pt x="4118" y="12119"/>
                  <a:pt x="3197" y="12480"/>
                  <a:pt x="2059" y="12480"/>
                </a:cubicBezTo>
                <a:cubicBezTo>
                  <a:pt x="922" y="12480"/>
                  <a:pt x="0" y="12119"/>
                  <a:pt x="0" y="11672"/>
                </a:cubicBezTo>
                <a:lnTo>
                  <a:pt x="0" y="6209"/>
                </a:lnTo>
                <a:cubicBezTo>
                  <a:pt x="0" y="4905"/>
                  <a:pt x="2694" y="3847"/>
                  <a:pt x="6017" y="3847"/>
                </a:cubicBezTo>
                <a:close/>
                <a:moveTo>
                  <a:pt x="6374" y="1746"/>
                </a:moveTo>
                <a:cubicBezTo>
                  <a:pt x="6374" y="2711"/>
                  <a:pt x="8365" y="3493"/>
                  <a:pt x="10823" y="3493"/>
                </a:cubicBezTo>
                <a:cubicBezTo>
                  <a:pt x="13280" y="3493"/>
                  <a:pt x="15272" y="2711"/>
                  <a:pt x="15272" y="1746"/>
                </a:cubicBezTo>
                <a:cubicBezTo>
                  <a:pt x="15272" y="782"/>
                  <a:pt x="13280" y="0"/>
                  <a:pt x="10823" y="0"/>
                </a:cubicBezTo>
                <a:cubicBezTo>
                  <a:pt x="8365" y="0"/>
                  <a:pt x="6374" y="782"/>
                  <a:pt x="6374" y="1746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7762807" y="4038122"/>
            <a:ext cx="1129126" cy="2583640"/>
            <a:chOff x="17757636" y="7038976"/>
            <a:chExt cx="883920" cy="2022565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43" name="Shape 2888"/>
            <p:cNvSpPr/>
            <p:nvPr userDrawn="1"/>
          </p:nvSpPr>
          <p:spPr>
            <a:xfrm>
              <a:off x="17798329" y="7038976"/>
              <a:ext cx="802534" cy="20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656" dirty="0">
                <a:latin typeface="FreightSansLFPro" charset="0"/>
                <a:ea typeface="FreightSansLFPro" charset="0"/>
                <a:cs typeface="FreightSansLFPro" charset="0"/>
              </a:endParaRPr>
            </a:p>
          </p:txBody>
        </p:sp>
        <p:sp>
          <p:nvSpPr>
            <p:cNvPr id="44" name="Triangle 43"/>
            <p:cNvSpPr/>
            <p:nvPr userDrawn="1"/>
          </p:nvSpPr>
          <p:spPr>
            <a:xfrm>
              <a:off x="17757636" y="7756821"/>
              <a:ext cx="883920" cy="762000"/>
            </a:xfrm>
            <a:prstGeom prst="triangle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4800" dirty="0">
                <a:solidFill>
                  <a:srgbClr val="FFFFFF"/>
                </a:solidFill>
                <a:latin typeface="FreightSansLFPro Semibold"/>
                <a:sym typeface="FreightSansLFPro Semibold"/>
              </a:endParaRPr>
            </a:p>
          </p:txBody>
        </p:sp>
        <p:sp>
          <p:nvSpPr>
            <p:cNvPr id="45" name="Moon 44"/>
            <p:cNvSpPr/>
            <p:nvPr userDrawn="1"/>
          </p:nvSpPr>
          <p:spPr>
            <a:xfrm rot="17050213">
              <a:off x="18168201" y="7046105"/>
              <a:ext cx="272540" cy="336627"/>
            </a:xfrm>
            <a:prstGeom prst="moon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4800" dirty="0">
                <a:solidFill>
                  <a:srgbClr val="FFFFFF"/>
                </a:solidFill>
                <a:latin typeface="FreightSansLFPro Semibold"/>
                <a:sym typeface="FreightSansLFPro Semibold"/>
              </a:endParaRPr>
            </a:p>
          </p:txBody>
        </p:sp>
      </p:grpSp>
      <p:sp>
        <p:nvSpPr>
          <p:cNvPr id="36" name="Shape 2882"/>
          <p:cNvSpPr/>
          <p:nvPr userDrawn="1"/>
        </p:nvSpPr>
        <p:spPr>
          <a:xfrm>
            <a:off x="15461317" y="4031082"/>
            <a:ext cx="1025162" cy="2583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17" y="3847"/>
                </a:moveTo>
                <a:lnTo>
                  <a:pt x="15583" y="3847"/>
                </a:lnTo>
                <a:cubicBezTo>
                  <a:pt x="18906" y="3847"/>
                  <a:pt x="21600" y="4905"/>
                  <a:pt x="21600" y="6209"/>
                </a:cubicBezTo>
                <a:lnTo>
                  <a:pt x="21600" y="11671"/>
                </a:lnTo>
                <a:cubicBezTo>
                  <a:pt x="21600" y="11672"/>
                  <a:pt x="21600" y="11672"/>
                  <a:pt x="21600" y="11672"/>
                </a:cubicBezTo>
                <a:cubicBezTo>
                  <a:pt x="21600" y="12119"/>
                  <a:pt x="20678" y="12480"/>
                  <a:pt x="19541" y="12480"/>
                </a:cubicBezTo>
                <a:cubicBezTo>
                  <a:pt x="18403" y="12480"/>
                  <a:pt x="17482" y="12119"/>
                  <a:pt x="17482" y="11672"/>
                </a:cubicBezTo>
                <a:lnTo>
                  <a:pt x="17481" y="11672"/>
                </a:lnTo>
                <a:lnTo>
                  <a:pt x="17481" y="6209"/>
                </a:lnTo>
                <a:lnTo>
                  <a:pt x="16526" y="6209"/>
                </a:lnTo>
                <a:lnTo>
                  <a:pt x="16526" y="20570"/>
                </a:lnTo>
                <a:lnTo>
                  <a:pt x="16526" y="20570"/>
                </a:lnTo>
                <a:cubicBezTo>
                  <a:pt x="16526" y="21139"/>
                  <a:pt x="15351" y="21600"/>
                  <a:pt x="13902" y="21600"/>
                </a:cubicBezTo>
                <a:cubicBezTo>
                  <a:pt x="12452" y="21600"/>
                  <a:pt x="11277" y="21139"/>
                  <a:pt x="11277" y="20570"/>
                </a:cubicBezTo>
                <a:lnTo>
                  <a:pt x="11277" y="13297"/>
                </a:lnTo>
                <a:lnTo>
                  <a:pt x="10323" y="13297"/>
                </a:lnTo>
                <a:lnTo>
                  <a:pt x="10323" y="20570"/>
                </a:lnTo>
                <a:cubicBezTo>
                  <a:pt x="10323" y="21139"/>
                  <a:pt x="9148" y="21600"/>
                  <a:pt x="7698" y="21600"/>
                </a:cubicBezTo>
                <a:cubicBezTo>
                  <a:pt x="6249" y="21600"/>
                  <a:pt x="5074" y="21139"/>
                  <a:pt x="5074" y="20570"/>
                </a:cubicBezTo>
                <a:lnTo>
                  <a:pt x="5073" y="20570"/>
                </a:lnTo>
                <a:lnTo>
                  <a:pt x="5073" y="6209"/>
                </a:lnTo>
                <a:lnTo>
                  <a:pt x="4118" y="6209"/>
                </a:lnTo>
                <a:lnTo>
                  <a:pt x="4118" y="11672"/>
                </a:lnTo>
                <a:cubicBezTo>
                  <a:pt x="4118" y="12119"/>
                  <a:pt x="3197" y="12480"/>
                  <a:pt x="2059" y="12480"/>
                </a:cubicBezTo>
                <a:cubicBezTo>
                  <a:pt x="922" y="12480"/>
                  <a:pt x="0" y="12119"/>
                  <a:pt x="0" y="11672"/>
                </a:cubicBezTo>
                <a:lnTo>
                  <a:pt x="0" y="6209"/>
                </a:lnTo>
                <a:cubicBezTo>
                  <a:pt x="0" y="4905"/>
                  <a:pt x="2694" y="3847"/>
                  <a:pt x="6017" y="3847"/>
                </a:cubicBezTo>
                <a:close/>
                <a:moveTo>
                  <a:pt x="6374" y="1746"/>
                </a:moveTo>
                <a:cubicBezTo>
                  <a:pt x="6374" y="2711"/>
                  <a:pt x="8365" y="3493"/>
                  <a:pt x="10823" y="3493"/>
                </a:cubicBezTo>
                <a:cubicBezTo>
                  <a:pt x="13280" y="3493"/>
                  <a:pt x="15272" y="2711"/>
                  <a:pt x="15272" y="1746"/>
                </a:cubicBezTo>
                <a:cubicBezTo>
                  <a:pt x="15272" y="782"/>
                  <a:pt x="13280" y="0"/>
                  <a:pt x="10823" y="0"/>
                </a:cubicBezTo>
                <a:cubicBezTo>
                  <a:pt x="8365" y="0"/>
                  <a:pt x="6374" y="782"/>
                  <a:pt x="6374" y="1746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37" name="Shape 2885"/>
          <p:cNvSpPr/>
          <p:nvPr userDrawn="1"/>
        </p:nvSpPr>
        <p:spPr>
          <a:xfrm>
            <a:off x="16638051" y="4031082"/>
            <a:ext cx="1025162" cy="2583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17" y="3847"/>
                </a:moveTo>
                <a:lnTo>
                  <a:pt x="15583" y="3847"/>
                </a:lnTo>
                <a:cubicBezTo>
                  <a:pt x="18906" y="3847"/>
                  <a:pt x="21600" y="4905"/>
                  <a:pt x="21600" y="6209"/>
                </a:cubicBezTo>
                <a:lnTo>
                  <a:pt x="21600" y="11671"/>
                </a:lnTo>
                <a:cubicBezTo>
                  <a:pt x="21600" y="11672"/>
                  <a:pt x="21600" y="11672"/>
                  <a:pt x="21600" y="11672"/>
                </a:cubicBezTo>
                <a:cubicBezTo>
                  <a:pt x="21600" y="12119"/>
                  <a:pt x="20678" y="12480"/>
                  <a:pt x="19541" y="12480"/>
                </a:cubicBezTo>
                <a:cubicBezTo>
                  <a:pt x="18403" y="12480"/>
                  <a:pt x="17482" y="12119"/>
                  <a:pt x="17482" y="11672"/>
                </a:cubicBezTo>
                <a:lnTo>
                  <a:pt x="17481" y="11672"/>
                </a:lnTo>
                <a:lnTo>
                  <a:pt x="17481" y="6209"/>
                </a:lnTo>
                <a:lnTo>
                  <a:pt x="16526" y="6209"/>
                </a:lnTo>
                <a:lnTo>
                  <a:pt x="16526" y="20570"/>
                </a:lnTo>
                <a:lnTo>
                  <a:pt x="16526" y="20570"/>
                </a:lnTo>
                <a:cubicBezTo>
                  <a:pt x="16526" y="21139"/>
                  <a:pt x="15351" y="21600"/>
                  <a:pt x="13902" y="21600"/>
                </a:cubicBezTo>
                <a:cubicBezTo>
                  <a:pt x="12452" y="21600"/>
                  <a:pt x="11277" y="21139"/>
                  <a:pt x="11277" y="20570"/>
                </a:cubicBezTo>
                <a:lnTo>
                  <a:pt x="11277" y="13297"/>
                </a:lnTo>
                <a:lnTo>
                  <a:pt x="10323" y="13297"/>
                </a:lnTo>
                <a:lnTo>
                  <a:pt x="10323" y="20570"/>
                </a:lnTo>
                <a:cubicBezTo>
                  <a:pt x="10323" y="21139"/>
                  <a:pt x="9148" y="21600"/>
                  <a:pt x="7698" y="21600"/>
                </a:cubicBezTo>
                <a:cubicBezTo>
                  <a:pt x="6249" y="21600"/>
                  <a:pt x="5074" y="21139"/>
                  <a:pt x="5074" y="20570"/>
                </a:cubicBezTo>
                <a:lnTo>
                  <a:pt x="5073" y="20570"/>
                </a:lnTo>
                <a:lnTo>
                  <a:pt x="5073" y="6209"/>
                </a:lnTo>
                <a:lnTo>
                  <a:pt x="4118" y="6209"/>
                </a:lnTo>
                <a:lnTo>
                  <a:pt x="4118" y="11672"/>
                </a:lnTo>
                <a:cubicBezTo>
                  <a:pt x="4118" y="12119"/>
                  <a:pt x="3197" y="12480"/>
                  <a:pt x="2059" y="12480"/>
                </a:cubicBezTo>
                <a:cubicBezTo>
                  <a:pt x="922" y="12480"/>
                  <a:pt x="0" y="12119"/>
                  <a:pt x="0" y="11672"/>
                </a:cubicBezTo>
                <a:lnTo>
                  <a:pt x="0" y="6209"/>
                </a:lnTo>
                <a:cubicBezTo>
                  <a:pt x="0" y="4905"/>
                  <a:pt x="2694" y="3847"/>
                  <a:pt x="6017" y="3847"/>
                </a:cubicBezTo>
                <a:close/>
                <a:moveTo>
                  <a:pt x="6374" y="1746"/>
                </a:moveTo>
                <a:cubicBezTo>
                  <a:pt x="6374" y="2711"/>
                  <a:pt x="8365" y="3493"/>
                  <a:pt x="10823" y="3493"/>
                </a:cubicBezTo>
                <a:cubicBezTo>
                  <a:pt x="13280" y="3493"/>
                  <a:pt x="15272" y="2711"/>
                  <a:pt x="15272" y="1746"/>
                </a:cubicBezTo>
                <a:cubicBezTo>
                  <a:pt x="15272" y="782"/>
                  <a:pt x="13280" y="0"/>
                  <a:pt x="10823" y="0"/>
                </a:cubicBezTo>
                <a:cubicBezTo>
                  <a:pt x="8365" y="0"/>
                  <a:pt x="6374" y="782"/>
                  <a:pt x="6374" y="1746"/>
                </a:cubicBez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38" name="Shape 2887"/>
          <p:cNvSpPr/>
          <p:nvPr userDrawn="1"/>
        </p:nvSpPr>
        <p:spPr>
          <a:xfrm>
            <a:off x="18991523" y="7090654"/>
            <a:ext cx="1025162" cy="2583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17" y="3847"/>
                </a:moveTo>
                <a:lnTo>
                  <a:pt x="15583" y="3847"/>
                </a:lnTo>
                <a:cubicBezTo>
                  <a:pt x="18906" y="3847"/>
                  <a:pt x="21600" y="4905"/>
                  <a:pt x="21600" y="6209"/>
                </a:cubicBezTo>
                <a:lnTo>
                  <a:pt x="21600" y="11671"/>
                </a:lnTo>
                <a:cubicBezTo>
                  <a:pt x="21600" y="11672"/>
                  <a:pt x="21600" y="11672"/>
                  <a:pt x="21600" y="11672"/>
                </a:cubicBezTo>
                <a:cubicBezTo>
                  <a:pt x="21600" y="12119"/>
                  <a:pt x="20678" y="12480"/>
                  <a:pt x="19541" y="12480"/>
                </a:cubicBezTo>
                <a:cubicBezTo>
                  <a:pt x="18403" y="12480"/>
                  <a:pt x="17482" y="12119"/>
                  <a:pt x="17482" y="11672"/>
                </a:cubicBezTo>
                <a:lnTo>
                  <a:pt x="17481" y="11672"/>
                </a:lnTo>
                <a:lnTo>
                  <a:pt x="17481" y="6209"/>
                </a:lnTo>
                <a:lnTo>
                  <a:pt x="16526" y="6209"/>
                </a:lnTo>
                <a:lnTo>
                  <a:pt x="16526" y="20570"/>
                </a:lnTo>
                <a:lnTo>
                  <a:pt x="16526" y="20570"/>
                </a:lnTo>
                <a:cubicBezTo>
                  <a:pt x="16526" y="21139"/>
                  <a:pt x="15351" y="21600"/>
                  <a:pt x="13902" y="21600"/>
                </a:cubicBezTo>
                <a:cubicBezTo>
                  <a:pt x="12452" y="21600"/>
                  <a:pt x="11277" y="21139"/>
                  <a:pt x="11277" y="20570"/>
                </a:cubicBezTo>
                <a:lnTo>
                  <a:pt x="11277" y="13297"/>
                </a:lnTo>
                <a:lnTo>
                  <a:pt x="10323" y="13297"/>
                </a:lnTo>
                <a:lnTo>
                  <a:pt x="10323" y="20570"/>
                </a:lnTo>
                <a:cubicBezTo>
                  <a:pt x="10323" y="21139"/>
                  <a:pt x="9148" y="21600"/>
                  <a:pt x="7698" y="21600"/>
                </a:cubicBezTo>
                <a:cubicBezTo>
                  <a:pt x="6249" y="21600"/>
                  <a:pt x="5074" y="21139"/>
                  <a:pt x="5074" y="20570"/>
                </a:cubicBezTo>
                <a:lnTo>
                  <a:pt x="5073" y="20570"/>
                </a:lnTo>
                <a:lnTo>
                  <a:pt x="5073" y="6209"/>
                </a:lnTo>
                <a:lnTo>
                  <a:pt x="4118" y="6209"/>
                </a:lnTo>
                <a:lnTo>
                  <a:pt x="4118" y="11672"/>
                </a:lnTo>
                <a:cubicBezTo>
                  <a:pt x="4118" y="12119"/>
                  <a:pt x="3197" y="12480"/>
                  <a:pt x="2059" y="12480"/>
                </a:cubicBezTo>
                <a:cubicBezTo>
                  <a:pt x="922" y="12480"/>
                  <a:pt x="0" y="12119"/>
                  <a:pt x="0" y="11672"/>
                </a:cubicBezTo>
                <a:lnTo>
                  <a:pt x="0" y="6209"/>
                </a:lnTo>
                <a:cubicBezTo>
                  <a:pt x="0" y="4905"/>
                  <a:pt x="2694" y="3847"/>
                  <a:pt x="6017" y="3847"/>
                </a:cubicBezTo>
                <a:close/>
                <a:moveTo>
                  <a:pt x="6374" y="1746"/>
                </a:moveTo>
                <a:cubicBezTo>
                  <a:pt x="6374" y="2711"/>
                  <a:pt x="8365" y="3493"/>
                  <a:pt x="10823" y="3493"/>
                </a:cubicBezTo>
                <a:cubicBezTo>
                  <a:pt x="13280" y="3493"/>
                  <a:pt x="15272" y="2711"/>
                  <a:pt x="15272" y="1746"/>
                </a:cubicBezTo>
                <a:cubicBezTo>
                  <a:pt x="15272" y="782"/>
                  <a:pt x="13280" y="0"/>
                  <a:pt x="10823" y="0"/>
                </a:cubicBezTo>
                <a:cubicBezTo>
                  <a:pt x="8365" y="0"/>
                  <a:pt x="6374" y="782"/>
                  <a:pt x="6374" y="1746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7762807" y="7090654"/>
            <a:ext cx="1129126" cy="2583640"/>
            <a:chOff x="17757636" y="7038976"/>
            <a:chExt cx="883920" cy="2022565"/>
          </a:xfrm>
          <a:solidFill>
            <a:schemeClr val="accent4"/>
          </a:solidFill>
        </p:grpSpPr>
        <p:sp>
          <p:nvSpPr>
            <p:cNvPr id="40" name="Shape 2888"/>
            <p:cNvSpPr/>
            <p:nvPr userDrawn="1"/>
          </p:nvSpPr>
          <p:spPr>
            <a:xfrm>
              <a:off x="17798329" y="7038976"/>
              <a:ext cx="802534" cy="20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656" dirty="0">
                <a:latin typeface="FreightSansLFPro" charset="0"/>
                <a:ea typeface="FreightSansLFPro" charset="0"/>
                <a:cs typeface="FreightSansLFPro" charset="0"/>
              </a:endParaRPr>
            </a:p>
          </p:txBody>
        </p:sp>
        <p:sp>
          <p:nvSpPr>
            <p:cNvPr id="41" name="Triangle 40"/>
            <p:cNvSpPr/>
            <p:nvPr userDrawn="1"/>
          </p:nvSpPr>
          <p:spPr>
            <a:xfrm>
              <a:off x="17757636" y="7756821"/>
              <a:ext cx="883920" cy="762000"/>
            </a:xfrm>
            <a:prstGeom prst="triangle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4800" dirty="0">
                <a:solidFill>
                  <a:srgbClr val="FFFFFF"/>
                </a:solidFill>
                <a:latin typeface="FreightSansLFPro Semibold"/>
                <a:sym typeface="FreightSansLFPro Semibold"/>
              </a:endParaRPr>
            </a:p>
          </p:txBody>
        </p:sp>
        <p:sp>
          <p:nvSpPr>
            <p:cNvPr id="42" name="Moon 41"/>
            <p:cNvSpPr/>
            <p:nvPr userDrawn="1"/>
          </p:nvSpPr>
          <p:spPr>
            <a:xfrm rot="17050213">
              <a:off x="18168201" y="7036809"/>
              <a:ext cx="272540" cy="336627"/>
            </a:xfrm>
            <a:prstGeom prst="moon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4800" dirty="0">
                <a:solidFill>
                  <a:srgbClr val="FFFFFF"/>
                </a:solidFill>
                <a:latin typeface="FreightSansLFPro Semibold"/>
                <a:sym typeface="FreightSansLFPro Semibold"/>
              </a:endParaRPr>
            </a:p>
          </p:txBody>
        </p:sp>
      </p:grpSp>
    </p:spTree>
    <p:extLst/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Icons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Chart 2465"/>
          <p:cNvGraphicFramePr/>
          <p:nvPr userDrawn="1">
            <p:extLst/>
          </p:nvPr>
        </p:nvGraphicFramePr>
        <p:xfrm>
          <a:off x="18066957" y="7005669"/>
          <a:ext cx="3071814" cy="3071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0" name="Shape 2466"/>
          <p:cNvSpPr/>
          <p:nvPr userDrawn="1"/>
        </p:nvSpPr>
        <p:spPr>
          <a:xfrm>
            <a:off x="18327519" y="7282526"/>
            <a:ext cx="2518098" cy="2518100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821502">
              <a:lnSpc>
                <a:spcPct val="100000"/>
              </a:lnSpc>
              <a:defRPr sz="4000">
                <a:solidFill>
                  <a:srgbClr val="0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562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graphicFrame>
        <p:nvGraphicFramePr>
          <p:cNvPr id="17" name="Chart 2477"/>
          <p:cNvGraphicFramePr/>
          <p:nvPr userDrawn="1">
            <p:extLst>
              <p:ext uri="{D42A27DB-BD31-4B8C-83A1-F6EECF244321}">
                <p14:modId xmlns:p14="http://schemas.microsoft.com/office/powerpoint/2010/main" val="144154389"/>
              </p:ext>
            </p:extLst>
          </p:nvPr>
        </p:nvGraphicFramePr>
        <p:xfrm>
          <a:off x="14438417" y="3642447"/>
          <a:ext cx="3071814" cy="3071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Shape 2478"/>
          <p:cNvSpPr/>
          <p:nvPr userDrawn="1"/>
        </p:nvSpPr>
        <p:spPr>
          <a:xfrm>
            <a:off x="14715275" y="3919304"/>
            <a:ext cx="2518098" cy="2518100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821502">
              <a:lnSpc>
                <a:spcPct val="100000"/>
              </a:lnSpc>
              <a:defRPr sz="4000">
                <a:solidFill>
                  <a:srgbClr val="0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562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81200" y="4140200"/>
            <a:ext cx="10363200" cy="5435600"/>
          </a:xfrm>
          <a:prstGeom prst="rect">
            <a:avLst/>
          </a:prstGeom>
        </p:spPr>
        <p:txBody>
          <a:bodyPr anchor="ctr"/>
          <a:lstStyle>
            <a:lvl1pPr>
              <a:defRPr sz="8000" b="1" i="0">
                <a:solidFill>
                  <a:schemeClr val="accent1"/>
                </a:solidFill>
                <a:latin typeface="FreightSansLFPro Semibold" charset="0"/>
                <a:ea typeface="FreightSansLFPro Semibold" charset="0"/>
                <a:cs typeface="FreightSansLFPro Semibold" charset="0"/>
              </a:defRPr>
            </a:lvl1pPr>
            <a:lvl2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2pPr>
            <a:lvl3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3pPr>
            <a:lvl4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4pPr>
            <a:lvl5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4" name="Chart 2473"/>
          <p:cNvGraphicFramePr/>
          <p:nvPr userDrawn="1">
            <p:extLst>
              <p:ext uri="{D42A27DB-BD31-4B8C-83A1-F6EECF244321}">
                <p14:modId xmlns:p14="http://schemas.microsoft.com/office/powerpoint/2010/main" val="441262107"/>
              </p:ext>
            </p:extLst>
          </p:nvPr>
        </p:nvGraphicFramePr>
        <p:xfrm>
          <a:off x="18057065" y="3642447"/>
          <a:ext cx="3071814" cy="3071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Shape 2474"/>
          <p:cNvSpPr/>
          <p:nvPr userDrawn="1"/>
        </p:nvSpPr>
        <p:spPr>
          <a:xfrm>
            <a:off x="18327519" y="3919304"/>
            <a:ext cx="2518098" cy="2518100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821502">
              <a:lnSpc>
                <a:spcPct val="100000"/>
              </a:lnSpc>
              <a:defRPr sz="4000">
                <a:solidFill>
                  <a:srgbClr val="0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562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graphicFrame>
        <p:nvGraphicFramePr>
          <p:cNvPr id="52" name="Chart 2469"/>
          <p:cNvGraphicFramePr/>
          <p:nvPr userDrawn="1">
            <p:extLst/>
          </p:nvPr>
        </p:nvGraphicFramePr>
        <p:xfrm>
          <a:off x="14438417" y="7005669"/>
          <a:ext cx="3071814" cy="3071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3" name="Shape 2470"/>
          <p:cNvSpPr/>
          <p:nvPr userDrawn="1"/>
        </p:nvSpPr>
        <p:spPr>
          <a:xfrm>
            <a:off x="14715275" y="7282532"/>
            <a:ext cx="2518098" cy="2518100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821502">
              <a:lnSpc>
                <a:spcPct val="100000"/>
              </a:lnSpc>
              <a:defRPr sz="4000">
                <a:solidFill>
                  <a:srgbClr val="0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562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20" name="Shape 55538"/>
          <p:cNvSpPr/>
          <p:nvPr userDrawn="1"/>
        </p:nvSpPr>
        <p:spPr>
          <a:xfrm>
            <a:off x="15526665" y="4638295"/>
            <a:ext cx="886150" cy="1090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1" y="0"/>
                </a:moveTo>
                <a:cubicBezTo>
                  <a:pt x="372" y="0"/>
                  <a:pt x="0" y="302"/>
                  <a:pt x="0" y="675"/>
                </a:cubicBezTo>
                <a:cubicBezTo>
                  <a:pt x="0" y="1048"/>
                  <a:pt x="372" y="1350"/>
                  <a:pt x="831" y="1350"/>
                </a:cubicBezTo>
                <a:lnTo>
                  <a:pt x="20769" y="1350"/>
                </a:lnTo>
                <a:cubicBezTo>
                  <a:pt x="21228" y="1350"/>
                  <a:pt x="21600" y="1048"/>
                  <a:pt x="21600" y="675"/>
                </a:cubicBezTo>
                <a:cubicBezTo>
                  <a:pt x="21600" y="302"/>
                  <a:pt x="21228" y="0"/>
                  <a:pt x="20769" y="0"/>
                </a:cubicBezTo>
                <a:lnTo>
                  <a:pt x="831" y="0"/>
                </a:lnTo>
                <a:close/>
                <a:moveTo>
                  <a:pt x="831" y="2025"/>
                </a:moveTo>
                <a:lnTo>
                  <a:pt x="831" y="15525"/>
                </a:lnTo>
                <a:cubicBezTo>
                  <a:pt x="831" y="15525"/>
                  <a:pt x="20769" y="15525"/>
                  <a:pt x="20769" y="15525"/>
                </a:cubicBezTo>
                <a:lnTo>
                  <a:pt x="20769" y="2025"/>
                </a:lnTo>
                <a:lnTo>
                  <a:pt x="831" y="2025"/>
                </a:lnTo>
                <a:close/>
                <a:moveTo>
                  <a:pt x="15785" y="4050"/>
                </a:moveTo>
                <a:lnTo>
                  <a:pt x="18277" y="4050"/>
                </a:lnTo>
                <a:cubicBezTo>
                  <a:pt x="18277" y="4050"/>
                  <a:pt x="18277" y="13500"/>
                  <a:pt x="18277" y="13500"/>
                </a:cubicBezTo>
                <a:lnTo>
                  <a:pt x="15785" y="13500"/>
                </a:lnTo>
                <a:lnTo>
                  <a:pt x="15785" y="4050"/>
                </a:lnTo>
                <a:close/>
                <a:moveTo>
                  <a:pt x="7477" y="6750"/>
                </a:moveTo>
                <a:lnTo>
                  <a:pt x="9969" y="6750"/>
                </a:lnTo>
                <a:cubicBezTo>
                  <a:pt x="9969" y="6750"/>
                  <a:pt x="9969" y="13500"/>
                  <a:pt x="9969" y="13500"/>
                </a:cubicBezTo>
                <a:lnTo>
                  <a:pt x="7477" y="13500"/>
                </a:lnTo>
                <a:lnTo>
                  <a:pt x="7477" y="6750"/>
                </a:lnTo>
                <a:close/>
                <a:moveTo>
                  <a:pt x="11631" y="8775"/>
                </a:moveTo>
                <a:lnTo>
                  <a:pt x="14123" y="8775"/>
                </a:lnTo>
                <a:cubicBezTo>
                  <a:pt x="14123" y="8775"/>
                  <a:pt x="14123" y="13500"/>
                  <a:pt x="14123" y="13500"/>
                </a:cubicBezTo>
                <a:lnTo>
                  <a:pt x="11631" y="13500"/>
                </a:lnTo>
                <a:lnTo>
                  <a:pt x="11631" y="8775"/>
                </a:lnTo>
                <a:close/>
                <a:moveTo>
                  <a:pt x="3323" y="10800"/>
                </a:moveTo>
                <a:lnTo>
                  <a:pt x="5815" y="10800"/>
                </a:lnTo>
                <a:cubicBezTo>
                  <a:pt x="5815" y="10800"/>
                  <a:pt x="5815" y="13500"/>
                  <a:pt x="5815" y="13500"/>
                </a:cubicBezTo>
                <a:lnTo>
                  <a:pt x="3323" y="13500"/>
                </a:lnTo>
                <a:lnTo>
                  <a:pt x="3323" y="10800"/>
                </a:lnTo>
                <a:close/>
                <a:moveTo>
                  <a:pt x="3323" y="16200"/>
                </a:moveTo>
                <a:lnTo>
                  <a:pt x="1662" y="21600"/>
                </a:lnTo>
                <a:lnTo>
                  <a:pt x="3323" y="21600"/>
                </a:lnTo>
                <a:lnTo>
                  <a:pt x="4985" y="16200"/>
                </a:lnTo>
                <a:cubicBezTo>
                  <a:pt x="4985" y="16200"/>
                  <a:pt x="3323" y="16200"/>
                  <a:pt x="3323" y="16200"/>
                </a:cubicBezTo>
                <a:close/>
                <a:moveTo>
                  <a:pt x="9969" y="16200"/>
                </a:moveTo>
                <a:lnTo>
                  <a:pt x="9969" y="21600"/>
                </a:lnTo>
                <a:lnTo>
                  <a:pt x="11615" y="21600"/>
                </a:lnTo>
                <a:cubicBezTo>
                  <a:pt x="11615" y="21600"/>
                  <a:pt x="11631" y="16200"/>
                  <a:pt x="11631" y="16200"/>
                </a:cubicBezTo>
                <a:lnTo>
                  <a:pt x="9969" y="16200"/>
                </a:lnTo>
                <a:close/>
                <a:moveTo>
                  <a:pt x="16615" y="16200"/>
                </a:moveTo>
                <a:lnTo>
                  <a:pt x="18277" y="21600"/>
                </a:lnTo>
                <a:lnTo>
                  <a:pt x="19938" y="21600"/>
                </a:lnTo>
                <a:cubicBezTo>
                  <a:pt x="19938" y="21600"/>
                  <a:pt x="18277" y="16200"/>
                  <a:pt x="18277" y="16200"/>
                </a:cubicBezTo>
                <a:lnTo>
                  <a:pt x="16615" y="16200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21" name="Shape 55532"/>
          <p:cNvSpPr/>
          <p:nvPr userDrawn="1"/>
        </p:nvSpPr>
        <p:spPr>
          <a:xfrm>
            <a:off x="19134130" y="4542873"/>
            <a:ext cx="922956" cy="1218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0" h="21600" extrusionOk="0">
                <a:moveTo>
                  <a:pt x="16784" y="1264"/>
                </a:moveTo>
                <a:cubicBezTo>
                  <a:pt x="16363" y="1078"/>
                  <a:pt x="15824" y="1189"/>
                  <a:pt x="15581" y="1511"/>
                </a:cubicBezTo>
                <a:lnTo>
                  <a:pt x="14280" y="3236"/>
                </a:lnTo>
                <a:cubicBezTo>
                  <a:pt x="14867" y="3417"/>
                  <a:pt x="15381" y="3636"/>
                  <a:pt x="15831" y="3874"/>
                </a:cubicBezTo>
                <a:lnTo>
                  <a:pt x="17106" y="2185"/>
                </a:lnTo>
                <a:cubicBezTo>
                  <a:pt x="17349" y="1863"/>
                  <a:pt x="17205" y="1451"/>
                  <a:pt x="16784" y="1264"/>
                </a:cubicBezTo>
                <a:close/>
                <a:moveTo>
                  <a:pt x="21233" y="4689"/>
                </a:moveTo>
                <a:cubicBezTo>
                  <a:pt x="20988" y="4366"/>
                  <a:pt x="20450" y="4256"/>
                  <a:pt x="20028" y="4442"/>
                </a:cubicBezTo>
                <a:lnTo>
                  <a:pt x="17841" y="5408"/>
                </a:lnTo>
                <a:cubicBezTo>
                  <a:pt x="18203" y="5799"/>
                  <a:pt x="18487" y="6197"/>
                  <a:pt x="18711" y="6581"/>
                </a:cubicBezTo>
                <a:lnTo>
                  <a:pt x="20909" y="5610"/>
                </a:lnTo>
                <a:cubicBezTo>
                  <a:pt x="21331" y="5423"/>
                  <a:pt x="21475" y="5012"/>
                  <a:pt x="21233" y="4689"/>
                </a:cubicBezTo>
                <a:close/>
                <a:moveTo>
                  <a:pt x="1322" y="4393"/>
                </a:moveTo>
                <a:cubicBezTo>
                  <a:pt x="900" y="4207"/>
                  <a:pt x="362" y="4317"/>
                  <a:pt x="118" y="4640"/>
                </a:cubicBezTo>
                <a:cubicBezTo>
                  <a:pt x="-125" y="4963"/>
                  <a:pt x="19" y="5375"/>
                  <a:pt x="441" y="5561"/>
                </a:cubicBezTo>
                <a:lnTo>
                  <a:pt x="2633" y="6530"/>
                </a:lnTo>
                <a:cubicBezTo>
                  <a:pt x="2861" y="6146"/>
                  <a:pt x="3149" y="5751"/>
                  <a:pt x="3514" y="5362"/>
                </a:cubicBezTo>
                <a:cubicBezTo>
                  <a:pt x="3514" y="5362"/>
                  <a:pt x="1322" y="4393"/>
                  <a:pt x="1322" y="4393"/>
                </a:cubicBezTo>
                <a:close/>
                <a:moveTo>
                  <a:pt x="5797" y="1483"/>
                </a:moveTo>
                <a:cubicBezTo>
                  <a:pt x="5553" y="1160"/>
                  <a:pt x="5015" y="1050"/>
                  <a:pt x="4593" y="1236"/>
                </a:cubicBezTo>
                <a:cubicBezTo>
                  <a:pt x="4173" y="1422"/>
                  <a:pt x="4029" y="1834"/>
                  <a:pt x="4272" y="2157"/>
                </a:cubicBezTo>
                <a:lnTo>
                  <a:pt x="5544" y="3843"/>
                </a:lnTo>
                <a:cubicBezTo>
                  <a:pt x="5997" y="3607"/>
                  <a:pt x="6514" y="3392"/>
                  <a:pt x="7103" y="3215"/>
                </a:cubicBezTo>
                <a:cubicBezTo>
                  <a:pt x="7103" y="3215"/>
                  <a:pt x="5797" y="1483"/>
                  <a:pt x="5797" y="1483"/>
                </a:cubicBezTo>
                <a:close/>
                <a:moveTo>
                  <a:pt x="10693" y="0"/>
                </a:moveTo>
                <a:cubicBezTo>
                  <a:pt x="10208" y="0"/>
                  <a:pt x="9813" y="302"/>
                  <a:pt x="9813" y="674"/>
                </a:cubicBezTo>
                <a:lnTo>
                  <a:pt x="9813" y="2753"/>
                </a:lnTo>
                <a:cubicBezTo>
                  <a:pt x="10026" y="2740"/>
                  <a:pt x="11348" y="2744"/>
                  <a:pt x="11574" y="2758"/>
                </a:cubicBezTo>
                <a:lnTo>
                  <a:pt x="11574" y="674"/>
                </a:lnTo>
                <a:cubicBezTo>
                  <a:pt x="11574" y="302"/>
                  <a:pt x="11180" y="0"/>
                  <a:pt x="10693" y="0"/>
                </a:cubicBezTo>
                <a:close/>
                <a:moveTo>
                  <a:pt x="18428" y="9068"/>
                </a:moveTo>
                <a:cubicBezTo>
                  <a:pt x="18228" y="7091"/>
                  <a:pt x="16423" y="3572"/>
                  <a:pt x="10662" y="3572"/>
                </a:cubicBezTo>
                <a:cubicBezTo>
                  <a:pt x="10661" y="3572"/>
                  <a:pt x="10660" y="3572"/>
                  <a:pt x="10659" y="3572"/>
                </a:cubicBezTo>
                <a:cubicBezTo>
                  <a:pt x="10658" y="3572"/>
                  <a:pt x="10658" y="3572"/>
                  <a:pt x="10657" y="3572"/>
                </a:cubicBezTo>
                <a:cubicBezTo>
                  <a:pt x="10656" y="3572"/>
                  <a:pt x="10655" y="3572"/>
                  <a:pt x="10655" y="3572"/>
                </a:cubicBezTo>
                <a:cubicBezTo>
                  <a:pt x="10654" y="3572"/>
                  <a:pt x="10653" y="3572"/>
                  <a:pt x="10652" y="3572"/>
                </a:cubicBezTo>
                <a:cubicBezTo>
                  <a:pt x="4890" y="3572"/>
                  <a:pt x="3086" y="7091"/>
                  <a:pt x="2886" y="9068"/>
                </a:cubicBezTo>
                <a:cubicBezTo>
                  <a:pt x="2715" y="10852"/>
                  <a:pt x="4327" y="12514"/>
                  <a:pt x="4510" y="12775"/>
                </a:cubicBezTo>
                <a:cubicBezTo>
                  <a:pt x="4810" y="13201"/>
                  <a:pt x="6695" y="14825"/>
                  <a:pt x="6762" y="15807"/>
                </a:cubicBezTo>
                <a:cubicBezTo>
                  <a:pt x="6855" y="17159"/>
                  <a:pt x="7070" y="17195"/>
                  <a:pt x="7930" y="17355"/>
                </a:cubicBezTo>
                <a:cubicBezTo>
                  <a:pt x="8807" y="17519"/>
                  <a:pt x="12507" y="17519"/>
                  <a:pt x="13383" y="17355"/>
                </a:cubicBezTo>
                <a:cubicBezTo>
                  <a:pt x="14243" y="17195"/>
                  <a:pt x="14459" y="17159"/>
                  <a:pt x="14552" y="15807"/>
                </a:cubicBezTo>
                <a:cubicBezTo>
                  <a:pt x="14619" y="14825"/>
                  <a:pt x="16504" y="13201"/>
                  <a:pt x="16803" y="12775"/>
                </a:cubicBezTo>
                <a:cubicBezTo>
                  <a:pt x="16987" y="12514"/>
                  <a:pt x="18599" y="10852"/>
                  <a:pt x="18428" y="9068"/>
                </a:cubicBezTo>
                <a:close/>
                <a:moveTo>
                  <a:pt x="13756" y="19204"/>
                </a:moveTo>
                <a:cubicBezTo>
                  <a:pt x="13756" y="18991"/>
                  <a:pt x="13530" y="18817"/>
                  <a:pt x="13251" y="18817"/>
                </a:cubicBezTo>
                <a:lnTo>
                  <a:pt x="8063" y="18817"/>
                </a:lnTo>
                <a:cubicBezTo>
                  <a:pt x="7783" y="18817"/>
                  <a:pt x="7557" y="18991"/>
                  <a:pt x="7557" y="19204"/>
                </a:cubicBezTo>
                <a:lnTo>
                  <a:pt x="7557" y="19204"/>
                </a:lnTo>
                <a:cubicBezTo>
                  <a:pt x="7557" y="19418"/>
                  <a:pt x="7783" y="19591"/>
                  <a:pt x="8063" y="19591"/>
                </a:cubicBezTo>
                <a:lnTo>
                  <a:pt x="13251" y="19591"/>
                </a:lnTo>
                <a:cubicBezTo>
                  <a:pt x="13530" y="19591"/>
                  <a:pt x="13756" y="19418"/>
                  <a:pt x="13756" y="19204"/>
                </a:cubicBezTo>
                <a:cubicBezTo>
                  <a:pt x="13756" y="19204"/>
                  <a:pt x="13756" y="19204"/>
                  <a:pt x="13756" y="19204"/>
                </a:cubicBezTo>
                <a:close/>
                <a:moveTo>
                  <a:pt x="13756" y="18147"/>
                </a:moveTo>
                <a:cubicBezTo>
                  <a:pt x="13756" y="17934"/>
                  <a:pt x="13530" y="17761"/>
                  <a:pt x="13251" y="17761"/>
                </a:cubicBezTo>
                <a:lnTo>
                  <a:pt x="8063" y="17761"/>
                </a:lnTo>
                <a:cubicBezTo>
                  <a:pt x="7783" y="17761"/>
                  <a:pt x="7557" y="17934"/>
                  <a:pt x="7557" y="18147"/>
                </a:cubicBezTo>
                <a:lnTo>
                  <a:pt x="7557" y="18147"/>
                </a:lnTo>
                <a:cubicBezTo>
                  <a:pt x="7557" y="18361"/>
                  <a:pt x="7783" y="18535"/>
                  <a:pt x="8063" y="18535"/>
                </a:cubicBezTo>
                <a:lnTo>
                  <a:pt x="13251" y="18535"/>
                </a:lnTo>
                <a:cubicBezTo>
                  <a:pt x="13530" y="18535"/>
                  <a:pt x="13756" y="18361"/>
                  <a:pt x="13756" y="18147"/>
                </a:cubicBezTo>
                <a:cubicBezTo>
                  <a:pt x="13756" y="18147"/>
                  <a:pt x="13756" y="18147"/>
                  <a:pt x="13756" y="18147"/>
                </a:cubicBezTo>
                <a:close/>
                <a:moveTo>
                  <a:pt x="8400" y="19874"/>
                </a:moveTo>
                <a:lnTo>
                  <a:pt x="12913" y="19874"/>
                </a:lnTo>
                <a:cubicBezTo>
                  <a:pt x="12913" y="20827"/>
                  <a:pt x="11903" y="21600"/>
                  <a:pt x="10657" y="21600"/>
                </a:cubicBezTo>
                <a:cubicBezTo>
                  <a:pt x="9411" y="21600"/>
                  <a:pt x="8400" y="20827"/>
                  <a:pt x="8400" y="19874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22" name="Shape 55535"/>
          <p:cNvSpPr/>
          <p:nvPr userDrawn="1"/>
        </p:nvSpPr>
        <p:spPr>
          <a:xfrm>
            <a:off x="15401223" y="8107911"/>
            <a:ext cx="1116094" cy="867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45" extrusionOk="0">
                <a:moveTo>
                  <a:pt x="3348" y="2"/>
                </a:moveTo>
                <a:cubicBezTo>
                  <a:pt x="1989" y="2"/>
                  <a:pt x="0" y="1403"/>
                  <a:pt x="0" y="2554"/>
                </a:cubicBezTo>
                <a:cubicBezTo>
                  <a:pt x="0" y="4074"/>
                  <a:pt x="0" y="9708"/>
                  <a:pt x="0" y="11941"/>
                </a:cubicBezTo>
                <a:lnTo>
                  <a:pt x="787" y="9825"/>
                </a:lnTo>
                <a:cubicBezTo>
                  <a:pt x="1450" y="8140"/>
                  <a:pt x="3062" y="7455"/>
                  <a:pt x="4387" y="8299"/>
                </a:cubicBezTo>
                <a:lnTo>
                  <a:pt x="10982" y="12492"/>
                </a:lnTo>
                <a:cubicBezTo>
                  <a:pt x="12306" y="13336"/>
                  <a:pt x="12845" y="15385"/>
                  <a:pt x="12182" y="17070"/>
                </a:cubicBezTo>
                <a:cubicBezTo>
                  <a:pt x="12182" y="17070"/>
                  <a:pt x="10810" y="20494"/>
                  <a:pt x="10810" y="20494"/>
                </a:cubicBezTo>
                <a:cubicBezTo>
                  <a:pt x="11174" y="21294"/>
                  <a:pt x="11975" y="21582"/>
                  <a:pt x="12615" y="21135"/>
                </a:cubicBezTo>
                <a:cubicBezTo>
                  <a:pt x="13068" y="20819"/>
                  <a:pt x="13116" y="19783"/>
                  <a:pt x="12988" y="18904"/>
                </a:cubicBezTo>
                <a:lnTo>
                  <a:pt x="13281" y="18750"/>
                </a:lnTo>
                <a:cubicBezTo>
                  <a:pt x="13637" y="19575"/>
                  <a:pt x="14457" y="19883"/>
                  <a:pt x="15106" y="19429"/>
                </a:cubicBezTo>
                <a:cubicBezTo>
                  <a:pt x="15579" y="19099"/>
                  <a:pt x="15717" y="17972"/>
                  <a:pt x="15620" y="17070"/>
                </a:cubicBezTo>
                <a:lnTo>
                  <a:pt x="15882" y="16890"/>
                </a:lnTo>
                <a:cubicBezTo>
                  <a:pt x="16417" y="17509"/>
                  <a:pt x="17213" y="18017"/>
                  <a:pt x="17687" y="17685"/>
                </a:cubicBezTo>
                <a:cubicBezTo>
                  <a:pt x="18337" y="17232"/>
                  <a:pt x="18458" y="16177"/>
                  <a:pt x="18101" y="15351"/>
                </a:cubicBezTo>
                <a:lnTo>
                  <a:pt x="14037" y="6157"/>
                </a:lnTo>
                <a:lnTo>
                  <a:pt x="12030" y="8530"/>
                </a:lnTo>
                <a:cubicBezTo>
                  <a:pt x="12030" y="8530"/>
                  <a:pt x="8903" y="8772"/>
                  <a:pt x="8390" y="8119"/>
                </a:cubicBezTo>
                <a:cubicBezTo>
                  <a:pt x="7855" y="7440"/>
                  <a:pt x="8047" y="3387"/>
                  <a:pt x="8047" y="3387"/>
                </a:cubicBezTo>
                <a:lnTo>
                  <a:pt x="10729" y="2"/>
                </a:lnTo>
                <a:cubicBezTo>
                  <a:pt x="10729" y="2"/>
                  <a:pt x="6106" y="2"/>
                  <a:pt x="3348" y="2"/>
                </a:cubicBezTo>
                <a:close/>
                <a:moveTo>
                  <a:pt x="12877" y="15"/>
                </a:moveTo>
                <a:lnTo>
                  <a:pt x="10195" y="3426"/>
                </a:lnTo>
                <a:lnTo>
                  <a:pt x="9529" y="4285"/>
                </a:lnTo>
                <a:cubicBezTo>
                  <a:pt x="9529" y="4285"/>
                  <a:pt x="9332" y="5791"/>
                  <a:pt x="9852" y="6452"/>
                </a:cubicBezTo>
                <a:cubicBezTo>
                  <a:pt x="10337" y="7069"/>
                  <a:pt x="11536" y="6837"/>
                  <a:pt x="11536" y="6837"/>
                </a:cubicBezTo>
                <a:lnTo>
                  <a:pt x="14874" y="3426"/>
                </a:lnTo>
                <a:lnTo>
                  <a:pt x="19583" y="14518"/>
                </a:lnTo>
                <a:cubicBezTo>
                  <a:pt x="19583" y="14518"/>
                  <a:pt x="21600" y="14512"/>
                  <a:pt x="21600" y="13659"/>
                </a:cubicBezTo>
                <a:cubicBezTo>
                  <a:pt x="21599" y="8488"/>
                  <a:pt x="21600" y="5991"/>
                  <a:pt x="21600" y="4285"/>
                </a:cubicBezTo>
                <a:cubicBezTo>
                  <a:pt x="21600" y="4285"/>
                  <a:pt x="20806" y="2570"/>
                  <a:pt x="20511" y="2195"/>
                </a:cubicBezTo>
                <a:cubicBezTo>
                  <a:pt x="20237" y="1847"/>
                  <a:pt x="19177" y="41"/>
                  <a:pt x="17556" y="15"/>
                </a:cubicBezTo>
                <a:cubicBezTo>
                  <a:pt x="15583" y="-18"/>
                  <a:pt x="12877" y="15"/>
                  <a:pt x="12877" y="15"/>
                </a:cubicBezTo>
                <a:close/>
                <a:moveTo>
                  <a:pt x="2854" y="9581"/>
                </a:moveTo>
                <a:cubicBezTo>
                  <a:pt x="2609" y="9684"/>
                  <a:pt x="2403" y="9906"/>
                  <a:pt x="2279" y="10222"/>
                </a:cubicBezTo>
                <a:lnTo>
                  <a:pt x="776" y="14031"/>
                </a:lnTo>
                <a:cubicBezTo>
                  <a:pt x="528" y="14662"/>
                  <a:pt x="723" y="15433"/>
                  <a:pt x="1220" y="15749"/>
                </a:cubicBezTo>
                <a:cubicBezTo>
                  <a:pt x="1717" y="16065"/>
                  <a:pt x="2323" y="15804"/>
                  <a:pt x="2571" y="15172"/>
                </a:cubicBezTo>
                <a:cubicBezTo>
                  <a:pt x="2571" y="15172"/>
                  <a:pt x="4074" y="11363"/>
                  <a:pt x="4074" y="11363"/>
                </a:cubicBezTo>
                <a:cubicBezTo>
                  <a:pt x="4323" y="10732"/>
                  <a:pt x="4117" y="9962"/>
                  <a:pt x="3620" y="9645"/>
                </a:cubicBezTo>
                <a:cubicBezTo>
                  <a:pt x="3372" y="9487"/>
                  <a:pt x="3098" y="9478"/>
                  <a:pt x="2854" y="9581"/>
                </a:cubicBezTo>
                <a:close/>
                <a:moveTo>
                  <a:pt x="5254" y="11107"/>
                </a:moveTo>
                <a:cubicBezTo>
                  <a:pt x="5009" y="11210"/>
                  <a:pt x="4793" y="11432"/>
                  <a:pt x="4669" y="11748"/>
                </a:cubicBezTo>
                <a:lnTo>
                  <a:pt x="3176" y="15557"/>
                </a:lnTo>
                <a:cubicBezTo>
                  <a:pt x="2928" y="16188"/>
                  <a:pt x="3123" y="16958"/>
                  <a:pt x="3620" y="17275"/>
                </a:cubicBezTo>
                <a:cubicBezTo>
                  <a:pt x="4117" y="17591"/>
                  <a:pt x="4723" y="17330"/>
                  <a:pt x="4971" y="16698"/>
                </a:cubicBezTo>
                <a:cubicBezTo>
                  <a:pt x="4971" y="16698"/>
                  <a:pt x="6474" y="12889"/>
                  <a:pt x="6474" y="12889"/>
                </a:cubicBezTo>
                <a:cubicBezTo>
                  <a:pt x="6723" y="12258"/>
                  <a:pt x="6517" y="11488"/>
                  <a:pt x="6020" y="11171"/>
                </a:cubicBezTo>
                <a:cubicBezTo>
                  <a:pt x="5772" y="11013"/>
                  <a:pt x="5498" y="11004"/>
                  <a:pt x="5254" y="11107"/>
                </a:cubicBezTo>
                <a:close/>
                <a:moveTo>
                  <a:pt x="7654" y="12633"/>
                </a:moveTo>
                <a:cubicBezTo>
                  <a:pt x="7410" y="12736"/>
                  <a:pt x="7193" y="12958"/>
                  <a:pt x="7069" y="13274"/>
                </a:cubicBezTo>
                <a:lnTo>
                  <a:pt x="5566" y="17083"/>
                </a:lnTo>
                <a:cubicBezTo>
                  <a:pt x="5318" y="17714"/>
                  <a:pt x="5523" y="18485"/>
                  <a:pt x="6020" y="18801"/>
                </a:cubicBezTo>
                <a:cubicBezTo>
                  <a:pt x="6517" y="19117"/>
                  <a:pt x="7123" y="18855"/>
                  <a:pt x="7371" y="18224"/>
                </a:cubicBezTo>
                <a:cubicBezTo>
                  <a:pt x="7371" y="18224"/>
                  <a:pt x="8874" y="14415"/>
                  <a:pt x="8874" y="14415"/>
                </a:cubicBezTo>
                <a:cubicBezTo>
                  <a:pt x="9123" y="13784"/>
                  <a:pt x="8917" y="13014"/>
                  <a:pt x="8420" y="12697"/>
                </a:cubicBezTo>
                <a:cubicBezTo>
                  <a:pt x="8172" y="12539"/>
                  <a:pt x="7898" y="12530"/>
                  <a:pt x="7654" y="12633"/>
                </a:cubicBezTo>
                <a:close/>
                <a:moveTo>
                  <a:pt x="10054" y="14159"/>
                </a:moveTo>
                <a:cubicBezTo>
                  <a:pt x="9809" y="14262"/>
                  <a:pt x="9593" y="14484"/>
                  <a:pt x="9469" y="14800"/>
                </a:cubicBezTo>
                <a:lnTo>
                  <a:pt x="7966" y="18609"/>
                </a:lnTo>
                <a:cubicBezTo>
                  <a:pt x="7718" y="19240"/>
                  <a:pt x="7923" y="20010"/>
                  <a:pt x="8420" y="20327"/>
                </a:cubicBezTo>
                <a:cubicBezTo>
                  <a:pt x="8917" y="20643"/>
                  <a:pt x="9523" y="20395"/>
                  <a:pt x="9771" y="19763"/>
                </a:cubicBezTo>
                <a:lnTo>
                  <a:pt x="11274" y="15941"/>
                </a:lnTo>
                <a:cubicBezTo>
                  <a:pt x="11523" y="15310"/>
                  <a:pt x="11317" y="14539"/>
                  <a:pt x="10820" y="14223"/>
                </a:cubicBezTo>
                <a:cubicBezTo>
                  <a:pt x="10572" y="14065"/>
                  <a:pt x="10298" y="14056"/>
                  <a:pt x="10054" y="14159"/>
                </a:cubicBez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24" name="Shape 9308"/>
          <p:cNvSpPr/>
          <p:nvPr userDrawn="1"/>
        </p:nvSpPr>
        <p:spPr>
          <a:xfrm>
            <a:off x="19125414" y="8107911"/>
            <a:ext cx="954896" cy="954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362"/>
                </a:moveTo>
                <a:lnTo>
                  <a:pt x="21600" y="21600"/>
                </a:lnTo>
                <a:lnTo>
                  <a:pt x="14363" y="21600"/>
                </a:lnTo>
                <a:lnTo>
                  <a:pt x="16564" y="19398"/>
                </a:lnTo>
                <a:lnTo>
                  <a:pt x="10772" y="13606"/>
                </a:lnTo>
                <a:lnTo>
                  <a:pt x="5007" y="19370"/>
                </a:lnTo>
                <a:lnTo>
                  <a:pt x="7237" y="21600"/>
                </a:lnTo>
                <a:lnTo>
                  <a:pt x="0" y="21600"/>
                </a:lnTo>
                <a:lnTo>
                  <a:pt x="0" y="14362"/>
                </a:lnTo>
                <a:lnTo>
                  <a:pt x="2716" y="17079"/>
                </a:lnTo>
                <a:lnTo>
                  <a:pt x="8480" y="11314"/>
                </a:lnTo>
                <a:lnTo>
                  <a:pt x="2202" y="5036"/>
                </a:lnTo>
                <a:lnTo>
                  <a:pt x="0" y="7238"/>
                </a:lnTo>
                <a:lnTo>
                  <a:pt x="0" y="0"/>
                </a:lnTo>
                <a:lnTo>
                  <a:pt x="7237" y="0"/>
                </a:lnTo>
                <a:lnTo>
                  <a:pt x="4495" y="2742"/>
                </a:lnTo>
                <a:lnTo>
                  <a:pt x="10774" y="9021"/>
                </a:lnTo>
                <a:lnTo>
                  <a:pt x="17079" y="2716"/>
                </a:lnTo>
                <a:lnTo>
                  <a:pt x="14363" y="0"/>
                </a:lnTo>
                <a:lnTo>
                  <a:pt x="21600" y="0"/>
                </a:lnTo>
                <a:lnTo>
                  <a:pt x="21600" y="7238"/>
                </a:lnTo>
                <a:lnTo>
                  <a:pt x="19370" y="5008"/>
                </a:lnTo>
                <a:lnTo>
                  <a:pt x="13065" y="11312"/>
                </a:lnTo>
                <a:lnTo>
                  <a:pt x="18858" y="17105"/>
                </a:lnTo>
                <a:cubicBezTo>
                  <a:pt x="18858" y="17105"/>
                  <a:pt x="21600" y="14362"/>
                  <a:pt x="21600" y="14362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53576" tIns="53576" rIns="53576" bIns="53576" numCol="1" anchor="ctr">
            <a:noAutofit/>
          </a:bodyPr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220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</p:spTree>
    <p:extLst/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shboar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36673"/>
          <p:cNvSpPr/>
          <p:nvPr userDrawn="1"/>
        </p:nvSpPr>
        <p:spPr>
          <a:xfrm>
            <a:off x="14203903" y="5605040"/>
            <a:ext cx="3361474" cy="3015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86" y="0"/>
                </a:moveTo>
                <a:cubicBezTo>
                  <a:pt x="7652" y="2282"/>
                  <a:pt x="4933" y="5431"/>
                  <a:pt x="3040" y="9114"/>
                </a:cubicBezTo>
                <a:cubicBezTo>
                  <a:pt x="1113" y="12864"/>
                  <a:pt x="45" y="17154"/>
                  <a:pt x="0" y="21600"/>
                </a:cubicBezTo>
                <a:lnTo>
                  <a:pt x="21600" y="21600"/>
                </a:lnTo>
                <a:lnTo>
                  <a:pt x="10986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81200" y="4140200"/>
            <a:ext cx="10363200" cy="5435600"/>
          </a:xfrm>
          <a:prstGeom prst="rect">
            <a:avLst/>
          </a:prstGeom>
        </p:spPr>
        <p:txBody>
          <a:bodyPr anchor="ctr"/>
          <a:lstStyle>
            <a:lvl1pPr>
              <a:defRPr sz="8000" b="1" i="0">
                <a:solidFill>
                  <a:schemeClr val="accent1"/>
                </a:solidFill>
                <a:latin typeface="FreightSansLFPro Semibold" charset="0"/>
                <a:ea typeface="FreightSansLFPro Semibold" charset="0"/>
                <a:cs typeface="FreightSansLFPro Semibold" charset="0"/>
              </a:defRPr>
            </a:lvl1pPr>
            <a:lvl2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2pPr>
            <a:lvl3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3pPr>
            <a:lvl4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4pPr>
            <a:lvl5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Shape 36671"/>
          <p:cNvSpPr/>
          <p:nvPr userDrawn="1"/>
        </p:nvSpPr>
        <p:spPr>
          <a:xfrm>
            <a:off x="15911234" y="5093247"/>
            <a:ext cx="3672960" cy="3527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054" y="0"/>
                  <a:pt x="3309" y="1049"/>
                  <a:pt x="0" y="3139"/>
                </a:cubicBezTo>
                <a:lnTo>
                  <a:pt x="9709" y="21600"/>
                </a:lnTo>
                <a:lnTo>
                  <a:pt x="11894" y="21600"/>
                </a:lnTo>
                <a:lnTo>
                  <a:pt x="21600" y="3139"/>
                </a:lnTo>
                <a:cubicBezTo>
                  <a:pt x="18291" y="1049"/>
                  <a:pt x="14548" y="0"/>
                  <a:pt x="10801" y="0"/>
                </a:cubicBezTo>
                <a:close/>
              </a:path>
            </a:pathLst>
          </a:custGeom>
          <a:solidFill>
            <a:srgbClr val="FBC3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24" name="Shape 36672"/>
          <p:cNvSpPr/>
          <p:nvPr userDrawn="1"/>
        </p:nvSpPr>
        <p:spPr>
          <a:xfrm>
            <a:off x="17930456" y="5602660"/>
            <a:ext cx="3361072" cy="3018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12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553" y="17158"/>
                  <a:pt x="20485" y="12872"/>
                  <a:pt x="18560" y="9124"/>
                </a:cubicBezTo>
                <a:cubicBezTo>
                  <a:pt x="16666" y="5439"/>
                  <a:pt x="13947" y="2287"/>
                  <a:pt x="10612" y="0"/>
                </a:cubicBezTo>
                <a:close/>
              </a:path>
            </a:pathLst>
          </a:custGeom>
          <a:solidFill>
            <a:srgbClr val="EE3A4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26" name="Shape 36675"/>
          <p:cNvSpPr/>
          <p:nvPr userDrawn="1"/>
        </p:nvSpPr>
        <p:spPr>
          <a:xfrm>
            <a:off x="15911234" y="5093247"/>
            <a:ext cx="3672960" cy="668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054" y="0"/>
                  <a:pt x="3309" y="5533"/>
                  <a:pt x="0" y="16551"/>
                </a:cubicBezTo>
                <a:lnTo>
                  <a:pt x="502" y="21600"/>
                </a:lnTo>
                <a:cubicBezTo>
                  <a:pt x="6802" y="372"/>
                  <a:pt x="14798" y="372"/>
                  <a:pt x="21098" y="21600"/>
                </a:cubicBezTo>
                <a:lnTo>
                  <a:pt x="21600" y="16551"/>
                </a:lnTo>
                <a:cubicBezTo>
                  <a:pt x="18291" y="5534"/>
                  <a:pt x="14548" y="0"/>
                  <a:pt x="10801" y="0"/>
                </a:cubicBezTo>
                <a:close/>
              </a:path>
            </a:pathLst>
          </a:custGeom>
          <a:solidFill>
            <a:srgbClr val="FFDC6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27" name="Shape 36676"/>
          <p:cNvSpPr/>
          <p:nvPr userDrawn="1"/>
        </p:nvSpPr>
        <p:spPr>
          <a:xfrm>
            <a:off x="14203903" y="5605005"/>
            <a:ext cx="1795178" cy="301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2" y="0"/>
                </a:moveTo>
                <a:cubicBezTo>
                  <a:pt x="14329" y="2282"/>
                  <a:pt x="9238" y="5431"/>
                  <a:pt x="5692" y="9114"/>
                </a:cubicBezTo>
                <a:cubicBezTo>
                  <a:pt x="2083" y="12864"/>
                  <a:pt x="83" y="17154"/>
                  <a:pt x="0" y="21600"/>
                </a:cubicBezTo>
                <a:lnTo>
                  <a:pt x="2303" y="21600"/>
                </a:lnTo>
                <a:cubicBezTo>
                  <a:pt x="2303" y="15455"/>
                  <a:pt x="6237" y="9310"/>
                  <a:pt x="14114" y="4621"/>
                </a:cubicBezTo>
                <a:cubicBezTo>
                  <a:pt x="16418" y="3249"/>
                  <a:pt x="18939" y="2084"/>
                  <a:pt x="21600" y="1114"/>
                </a:cubicBezTo>
                <a:lnTo>
                  <a:pt x="20572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28" name="Shape 36677"/>
          <p:cNvSpPr/>
          <p:nvPr userDrawn="1"/>
        </p:nvSpPr>
        <p:spPr>
          <a:xfrm flipH="1">
            <a:off x="19496351" y="5605005"/>
            <a:ext cx="1795178" cy="301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2" y="0"/>
                </a:moveTo>
                <a:cubicBezTo>
                  <a:pt x="14329" y="2282"/>
                  <a:pt x="9238" y="5431"/>
                  <a:pt x="5692" y="9114"/>
                </a:cubicBezTo>
                <a:cubicBezTo>
                  <a:pt x="2083" y="12864"/>
                  <a:pt x="83" y="17154"/>
                  <a:pt x="0" y="21600"/>
                </a:cubicBezTo>
                <a:lnTo>
                  <a:pt x="2303" y="21600"/>
                </a:lnTo>
                <a:cubicBezTo>
                  <a:pt x="2303" y="15455"/>
                  <a:pt x="6237" y="9310"/>
                  <a:pt x="14114" y="4621"/>
                </a:cubicBezTo>
                <a:cubicBezTo>
                  <a:pt x="16418" y="3249"/>
                  <a:pt x="18939" y="2084"/>
                  <a:pt x="21600" y="1114"/>
                </a:cubicBezTo>
                <a:lnTo>
                  <a:pt x="20572" y="0"/>
                </a:lnTo>
                <a:close/>
              </a:path>
            </a:pathLst>
          </a:cu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11" name="Freeform 10"/>
          <p:cNvSpPr/>
          <p:nvPr userDrawn="1"/>
        </p:nvSpPr>
        <p:spPr>
          <a:xfrm>
            <a:off x="16444914" y="7315200"/>
            <a:ext cx="2571752" cy="1305540"/>
          </a:xfrm>
          <a:custGeom>
            <a:avLst/>
            <a:gdLst>
              <a:gd name="connsiteX0" fmla="*/ 1285875 w 2571751"/>
              <a:gd name="connsiteY0" fmla="*/ 0 h 1305540"/>
              <a:gd name="connsiteX1" fmla="*/ 2571751 w 2571751"/>
              <a:gd name="connsiteY1" fmla="*/ 1285875 h 1305540"/>
              <a:gd name="connsiteX2" fmla="*/ 2570759 w 2571751"/>
              <a:gd name="connsiteY2" fmla="*/ 1305540 h 1305540"/>
              <a:gd name="connsiteX3" fmla="*/ 993 w 2571751"/>
              <a:gd name="connsiteY3" fmla="*/ 1305540 h 1305540"/>
              <a:gd name="connsiteX4" fmla="*/ 0 w 2571751"/>
              <a:gd name="connsiteY4" fmla="*/ 1285875 h 1305540"/>
              <a:gd name="connsiteX5" fmla="*/ 1285875 w 2571751"/>
              <a:gd name="connsiteY5" fmla="*/ 0 h 130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1" h="1305540">
                <a:moveTo>
                  <a:pt x="1285875" y="0"/>
                </a:moveTo>
                <a:cubicBezTo>
                  <a:pt x="1996043" y="0"/>
                  <a:pt x="2571751" y="575706"/>
                  <a:pt x="2571751" y="1285875"/>
                </a:cubicBezTo>
                <a:lnTo>
                  <a:pt x="2570759" y="1305540"/>
                </a:lnTo>
                <a:lnTo>
                  <a:pt x="993" y="1305540"/>
                </a:lnTo>
                <a:lnTo>
                  <a:pt x="0" y="1285875"/>
                </a:lnTo>
                <a:cubicBezTo>
                  <a:pt x="0" y="575706"/>
                  <a:pt x="575707" y="0"/>
                  <a:pt x="1285875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457200" tIns="457200" rIns="457200" bIns="457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63550" marR="0" indent="-446088" algn="l" defTabSz="546100" eaLnBrk="1" fontAlgn="auto" latinLnBrk="0" hangingPunct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790FF"/>
              </a:buClr>
              <a:buSzTx/>
              <a:buFont typeface="Arial" charset="0"/>
              <a:buChar char="•"/>
              <a:tabLst/>
            </a:pPr>
            <a:endParaRPr lang="en-US" sz="5000" dirty="0">
              <a:solidFill>
                <a:srgbClr val="FFFFFF"/>
              </a:solidFill>
              <a:latin typeface="FreightSansLFPro" charset="0"/>
              <a:ea typeface="FreightSansLFPro" charset="0"/>
              <a:cs typeface="FreightSansLFPro" charset="0"/>
              <a:sym typeface="Helvetica"/>
            </a:endParaRPr>
          </a:p>
        </p:txBody>
      </p:sp>
      <p:sp>
        <p:nvSpPr>
          <p:cNvPr id="12" name="Triangle 11"/>
          <p:cNvSpPr/>
          <p:nvPr userDrawn="1"/>
        </p:nvSpPr>
        <p:spPr>
          <a:xfrm rot="18000000">
            <a:off x="15947125" y="7531735"/>
            <a:ext cx="995578" cy="858258"/>
          </a:xfrm>
          <a:prstGeom prst="triangl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457200" tIns="457200" rIns="457200" bIns="457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63550" marR="0" indent="-446088" algn="l" defTabSz="546100" eaLnBrk="1" fontAlgn="auto" latinLnBrk="0" hangingPunct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790FF"/>
              </a:buClr>
              <a:buSzTx/>
              <a:buFont typeface="Arial" charset="0"/>
              <a:buChar char="•"/>
              <a:tabLst/>
            </a:pPr>
            <a:endParaRPr lang="en-US" sz="5000" dirty="0">
              <a:solidFill>
                <a:srgbClr val="FFFFFF"/>
              </a:solidFill>
              <a:latin typeface="FreightSansLFPro" charset="0"/>
              <a:ea typeface="FreightSansLFPro" charset="0"/>
              <a:cs typeface="FreightSansLFPro" charset="0"/>
              <a:sym typeface="Helvetica"/>
            </a:endParaRPr>
          </a:p>
        </p:txBody>
      </p:sp>
    </p:spTree>
    <p:extLst/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shboar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36673"/>
          <p:cNvSpPr/>
          <p:nvPr userDrawn="1"/>
        </p:nvSpPr>
        <p:spPr>
          <a:xfrm>
            <a:off x="14203903" y="5605040"/>
            <a:ext cx="3361474" cy="3015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86" y="0"/>
                </a:moveTo>
                <a:cubicBezTo>
                  <a:pt x="7652" y="2282"/>
                  <a:pt x="4933" y="5431"/>
                  <a:pt x="3040" y="9114"/>
                </a:cubicBezTo>
                <a:cubicBezTo>
                  <a:pt x="1113" y="12864"/>
                  <a:pt x="45" y="17154"/>
                  <a:pt x="0" y="21600"/>
                </a:cubicBezTo>
                <a:lnTo>
                  <a:pt x="21600" y="21600"/>
                </a:lnTo>
                <a:lnTo>
                  <a:pt x="10986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12" name="Shape 36671"/>
          <p:cNvSpPr/>
          <p:nvPr userDrawn="1"/>
        </p:nvSpPr>
        <p:spPr>
          <a:xfrm>
            <a:off x="15911234" y="5093247"/>
            <a:ext cx="3672960" cy="3527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054" y="0"/>
                  <a:pt x="3309" y="1049"/>
                  <a:pt x="0" y="3139"/>
                </a:cubicBezTo>
                <a:lnTo>
                  <a:pt x="9709" y="21600"/>
                </a:lnTo>
                <a:lnTo>
                  <a:pt x="11894" y="21600"/>
                </a:lnTo>
                <a:lnTo>
                  <a:pt x="21600" y="3139"/>
                </a:lnTo>
                <a:cubicBezTo>
                  <a:pt x="18291" y="1049"/>
                  <a:pt x="14548" y="0"/>
                  <a:pt x="10801" y="0"/>
                </a:cubicBezTo>
                <a:close/>
              </a:path>
            </a:pathLst>
          </a:custGeom>
          <a:solidFill>
            <a:srgbClr val="FBC3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13" name="Shape 36672"/>
          <p:cNvSpPr/>
          <p:nvPr userDrawn="1"/>
        </p:nvSpPr>
        <p:spPr>
          <a:xfrm>
            <a:off x="17930456" y="5602660"/>
            <a:ext cx="3361072" cy="3018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12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553" y="17158"/>
                  <a:pt x="20485" y="12872"/>
                  <a:pt x="18560" y="9124"/>
                </a:cubicBezTo>
                <a:cubicBezTo>
                  <a:pt x="16666" y="5439"/>
                  <a:pt x="13947" y="2287"/>
                  <a:pt x="10612" y="0"/>
                </a:cubicBezTo>
                <a:close/>
              </a:path>
            </a:pathLst>
          </a:custGeom>
          <a:solidFill>
            <a:srgbClr val="EE3A4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15" name="Shape 36675"/>
          <p:cNvSpPr/>
          <p:nvPr userDrawn="1"/>
        </p:nvSpPr>
        <p:spPr>
          <a:xfrm>
            <a:off x="15911234" y="5093247"/>
            <a:ext cx="3672960" cy="668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054" y="0"/>
                  <a:pt x="3309" y="5533"/>
                  <a:pt x="0" y="16551"/>
                </a:cubicBezTo>
                <a:lnTo>
                  <a:pt x="502" y="21600"/>
                </a:lnTo>
                <a:cubicBezTo>
                  <a:pt x="6802" y="372"/>
                  <a:pt x="14798" y="372"/>
                  <a:pt x="21098" y="21600"/>
                </a:cubicBezTo>
                <a:lnTo>
                  <a:pt x="21600" y="16551"/>
                </a:lnTo>
                <a:cubicBezTo>
                  <a:pt x="18291" y="5534"/>
                  <a:pt x="14548" y="0"/>
                  <a:pt x="10801" y="0"/>
                </a:cubicBezTo>
                <a:close/>
              </a:path>
            </a:pathLst>
          </a:custGeom>
          <a:solidFill>
            <a:srgbClr val="FFDC6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16" name="Shape 36676"/>
          <p:cNvSpPr/>
          <p:nvPr userDrawn="1"/>
        </p:nvSpPr>
        <p:spPr>
          <a:xfrm>
            <a:off x="14203903" y="5605005"/>
            <a:ext cx="1795178" cy="301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2" y="0"/>
                </a:moveTo>
                <a:cubicBezTo>
                  <a:pt x="14329" y="2282"/>
                  <a:pt x="9238" y="5431"/>
                  <a:pt x="5692" y="9114"/>
                </a:cubicBezTo>
                <a:cubicBezTo>
                  <a:pt x="2083" y="12864"/>
                  <a:pt x="83" y="17154"/>
                  <a:pt x="0" y="21600"/>
                </a:cubicBezTo>
                <a:lnTo>
                  <a:pt x="2303" y="21600"/>
                </a:lnTo>
                <a:cubicBezTo>
                  <a:pt x="2303" y="15455"/>
                  <a:pt x="6237" y="9310"/>
                  <a:pt x="14114" y="4621"/>
                </a:cubicBezTo>
                <a:cubicBezTo>
                  <a:pt x="16418" y="3249"/>
                  <a:pt x="18939" y="2084"/>
                  <a:pt x="21600" y="1114"/>
                </a:cubicBezTo>
                <a:lnTo>
                  <a:pt x="20572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17" name="Shape 36677"/>
          <p:cNvSpPr/>
          <p:nvPr userDrawn="1"/>
        </p:nvSpPr>
        <p:spPr>
          <a:xfrm flipH="1">
            <a:off x="19496351" y="5605005"/>
            <a:ext cx="1795178" cy="301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2" y="0"/>
                </a:moveTo>
                <a:cubicBezTo>
                  <a:pt x="14329" y="2282"/>
                  <a:pt x="9238" y="5431"/>
                  <a:pt x="5692" y="9114"/>
                </a:cubicBezTo>
                <a:cubicBezTo>
                  <a:pt x="2083" y="12864"/>
                  <a:pt x="83" y="17154"/>
                  <a:pt x="0" y="21600"/>
                </a:cubicBezTo>
                <a:lnTo>
                  <a:pt x="2303" y="21600"/>
                </a:lnTo>
                <a:cubicBezTo>
                  <a:pt x="2303" y="15455"/>
                  <a:pt x="6237" y="9310"/>
                  <a:pt x="14114" y="4621"/>
                </a:cubicBezTo>
                <a:cubicBezTo>
                  <a:pt x="16418" y="3249"/>
                  <a:pt x="18939" y="2084"/>
                  <a:pt x="21600" y="1114"/>
                </a:cubicBezTo>
                <a:lnTo>
                  <a:pt x="20572" y="0"/>
                </a:lnTo>
                <a:close/>
              </a:path>
            </a:pathLst>
          </a:cu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18" name="Freeform 17"/>
          <p:cNvSpPr/>
          <p:nvPr userDrawn="1"/>
        </p:nvSpPr>
        <p:spPr>
          <a:xfrm>
            <a:off x="16444914" y="7315200"/>
            <a:ext cx="2571752" cy="1305540"/>
          </a:xfrm>
          <a:custGeom>
            <a:avLst/>
            <a:gdLst>
              <a:gd name="connsiteX0" fmla="*/ 1285875 w 2571751"/>
              <a:gd name="connsiteY0" fmla="*/ 0 h 1305540"/>
              <a:gd name="connsiteX1" fmla="*/ 2571751 w 2571751"/>
              <a:gd name="connsiteY1" fmla="*/ 1285875 h 1305540"/>
              <a:gd name="connsiteX2" fmla="*/ 2570759 w 2571751"/>
              <a:gd name="connsiteY2" fmla="*/ 1305540 h 1305540"/>
              <a:gd name="connsiteX3" fmla="*/ 993 w 2571751"/>
              <a:gd name="connsiteY3" fmla="*/ 1305540 h 1305540"/>
              <a:gd name="connsiteX4" fmla="*/ 0 w 2571751"/>
              <a:gd name="connsiteY4" fmla="*/ 1285875 h 1305540"/>
              <a:gd name="connsiteX5" fmla="*/ 1285875 w 2571751"/>
              <a:gd name="connsiteY5" fmla="*/ 0 h 130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1" h="1305540">
                <a:moveTo>
                  <a:pt x="1285875" y="0"/>
                </a:moveTo>
                <a:cubicBezTo>
                  <a:pt x="1996043" y="0"/>
                  <a:pt x="2571751" y="575706"/>
                  <a:pt x="2571751" y="1285875"/>
                </a:cubicBezTo>
                <a:lnTo>
                  <a:pt x="2570759" y="1305540"/>
                </a:lnTo>
                <a:lnTo>
                  <a:pt x="993" y="1305540"/>
                </a:lnTo>
                <a:lnTo>
                  <a:pt x="0" y="1285875"/>
                </a:lnTo>
                <a:cubicBezTo>
                  <a:pt x="0" y="575706"/>
                  <a:pt x="575707" y="0"/>
                  <a:pt x="1285875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457200" tIns="457200" rIns="457200" bIns="457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63550" marR="0" indent="-446088" algn="l" defTabSz="546100" eaLnBrk="1" fontAlgn="auto" latinLnBrk="0" hangingPunct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790FF"/>
              </a:buClr>
              <a:buSzTx/>
              <a:buFont typeface="Arial" charset="0"/>
              <a:buChar char="•"/>
              <a:tabLst/>
            </a:pPr>
            <a:endParaRPr lang="en-US" sz="5000" dirty="0">
              <a:solidFill>
                <a:srgbClr val="FFFFFF"/>
              </a:solidFill>
              <a:latin typeface="FreightSansLFPro" charset="0"/>
              <a:ea typeface="FreightSansLFPro" charset="0"/>
              <a:cs typeface="FreightSansLFPro" charset="0"/>
              <a:sym typeface="Helvetic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81200" y="4140200"/>
            <a:ext cx="10363200" cy="5435600"/>
          </a:xfrm>
          <a:prstGeom prst="rect">
            <a:avLst/>
          </a:prstGeom>
        </p:spPr>
        <p:txBody>
          <a:bodyPr anchor="ctr"/>
          <a:lstStyle>
            <a:lvl1pPr>
              <a:defRPr sz="8000" b="1" i="0">
                <a:solidFill>
                  <a:schemeClr val="accent1"/>
                </a:solidFill>
                <a:latin typeface="FreightSansLFPro Semibold" charset="0"/>
                <a:ea typeface="FreightSansLFPro Semibold" charset="0"/>
                <a:cs typeface="FreightSansLFPro Semibold" charset="0"/>
              </a:defRPr>
            </a:lvl1pPr>
            <a:lvl2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2pPr>
            <a:lvl3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3pPr>
            <a:lvl4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4pPr>
            <a:lvl5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hape 36672"/>
          <p:cNvSpPr/>
          <p:nvPr userDrawn="1"/>
        </p:nvSpPr>
        <p:spPr>
          <a:xfrm>
            <a:off x="17930456" y="5602660"/>
            <a:ext cx="3361072" cy="3018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12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553" y="17158"/>
                  <a:pt x="20485" y="12872"/>
                  <a:pt x="18560" y="9124"/>
                </a:cubicBezTo>
                <a:cubicBezTo>
                  <a:pt x="16666" y="5439"/>
                  <a:pt x="13947" y="2287"/>
                  <a:pt x="10612" y="0"/>
                </a:cubicBezTo>
                <a:close/>
              </a:path>
            </a:pathLst>
          </a:custGeom>
          <a:solidFill>
            <a:srgbClr val="EE3A4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28" name="Shape 36677"/>
          <p:cNvSpPr/>
          <p:nvPr userDrawn="1"/>
        </p:nvSpPr>
        <p:spPr>
          <a:xfrm flipH="1">
            <a:off x="19496351" y="5605005"/>
            <a:ext cx="1795178" cy="301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2" y="0"/>
                </a:moveTo>
                <a:cubicBezTo>
                  <a:pt x="14329" y="2282"/>
                  <a:pt x="9238" y="5431"/>
                  <a:pt x="5692" y="9114"/>
                </a:cubicBezTo>
                <a:cubicBezTo>
                  <a:pt x="2083" y="12864"/>
                  <a:pt x="83" y="17154"/>
                  <a:pt x="0" y="21600"/>
                </a:cubicBezTo>
                <a:lnTo>
                  <a:pt x="2303" y="21600"/>
                </a:lnTo>
                <a:cubicBezTo>
                  <a:pt x="2303" y="15455"/>
                  <a:pt x="6237" y="9310"/>
                  <a:pt x="14114" y="4621"/>
                </a:cubicBezTo>
                <a:cubicBezTo>
                  <a:pt x="16418" y="3249"/>
                  <a:pt x="18939" y="2084"/>
                  <a:pt x="21600" y="1114"/>
                </a:cubicBezTo>
                <a:lnTo>
                  <a:pt x="20572" y="0"/>
                </a:lnTo>
                <a:close/>
              </a:path>
            </a:pathLst>
          </a:cu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444914" y="7315200"/>
            <a:ext cx="2571752" cy="1305540"/>
          </a:xfrm>
          <a:custGeom>
            <a:avLst/>
            <a:gdLst>
              <a:gd name="connsiteX0" fmla="*/ 1285875 w 2571751"/>
              <a:gd name="connsiteY0" fmla="*/ 0 h 1305540"/>
              <a:gd name="connsiteX1" fmla="*/ 2571751 w 2571751"/>
              <a:gd name="connsiteY1" fmla="*/ 1285875 h 1305540"/>
              <a:gd name="connsiteX2" fmla="*/ 2570759 w 2571751"/>
              <a:gd name="connsiteY2" fmla="*/ 1305540 h 1305540"/>
              <a:gd name="connsiteX3" fmla="*/ 993 w 2571751"/>
              <a:gd name="connsiteY3" fmla="*/ 1305540 h 1305540"/>
              <a:gd name="connsiteX4" fmla="*/ 0 w 2571751"/>
              <a:gd name="connsiteY4" fmla="*/ 1285875 h 1305540"/>
              <a:gd name="connsiteX5" fmla="*/ 1285875 w 2571751"/>
              <a:gd name="connsiteY5" fmla="*/ 0 h 130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1" h="1305540">
                <a:moveTo>
                  <a:pt x="1285875" y="0"/>
                </a:moveTo>
                <a:cubicBezTo>
                  <a:pt x="1996043" y="0"/>
                  <a:pt x="2571751" y="575706"/>
                  <a:pt x="2571751" y="1285875"/>
                </a:cubicBezTo>
                <a:lnTo>
                  <a:pt x="2570759" y="1305540"/>
                </a:lnTo>
                <a:lnTo>
                  <a:pt x="993" y="1305540"/>
                </a:lnTo>
                <a:lnTo>
                  <a:pt x="0" y="1285875"/>
                </a:lnTo>
                <a:cubicBezTo>
                  <a:pt x="0" y="575706"/>
                  <a:pt x="575707" y="0"/>
                  <a:pt x="1285875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457200" tIns="457200" rIns="457200" bIns="457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63550" marR="0" indent="-446088" algn="l" defTabSz="546100" eaLnBrk="1" fontAlgn="auto" latinLnBrk="0" hangingPunct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790FF"/>
              </a:buClr>
              <a:buSzTx/>
              <a:buFont typeface="Arial" charset="0"/>
              <a:buChar char="•"/>
              <a:tabLst/>
            </a:pPr>
            <a:endParaRPr lang="en-US" sz="5000" dirty="0">
              <a:solidFill>
                <a:srgbClr val="FFFFFF"/>
              </a:solidFill>
              <a:latin typeface="FreightSansLFPro" charset="0"/>
              <a:ea typeface="FreightSansLFPro" charset="0"/>
              <a:cs typeface="FreightSansLFPro" charset="0"/>
              <a:sym typeface="Helvetica"/>
            </a:endParaRPr>
          </a:p>
        </p:txBody>
      </p:sp>
      <p:sp>
        <p:nvSpPr>
          <p:cNvPr id="20" name="Triangle 19"/>
          <p:cNvSpPr/>
          <p:nvPr userDrawn="1"/>
        </p:nvSpPr>
        <p:spPr>
          <a:xfrm>
            <a:off x="17249927" y="6682573"/>
            <a:ext cx="995578" cy="858258"/>
          </a:xfrm>
          <a:prstGeom prst="triangl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457200" tIns="457200" rIns="457200" bIns="457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63550" marR="0" indent="-446088" algn="l" defTabSz="546100" eaLnBrk="1" fontAlgn="auto" latinLnBrk="0" hangingPunct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790FF"/>
              </a:buClr>
              <a:buSzTx/>
              <a:buFont typeface="Arial" charset="0"/>
              <a:buChar char="•"/>
              <a:tabLst/>
            </a:pPr>
            <a:endParaRPr lang="en-US" sz="5000" dirty="0">
              <a:solidFill>
                <a:srgbClr val="FFFFFF"/>
              </a:solidFill>
              <a:latin typeface="FreightSansLFPro" charset="0"/>
              <a:ea typeface="FreightSansLFPro" charset="0"/>
              <a:cs typeface="FreightSansLFPro" charset="0"/>
              <a:sym typeface="Helvetica"/>
            </a:endParaRPr>
          </a:p>
        </p:txBody>
      </p:sp>
    </p:spTree>
    <p:extLst/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shboard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6673"/>
          <p:cNvSpPr/>
          <p:nvPr userDrawn="1"/>
        </p:nvSpPr>
        <p:spPr>
          <a:xfrm>
            <a:off x="14203903" y="5605040"/>
            <a:ext cx="3361474" cy="3015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86" y="0"/>
                </a:moveTo>
                <a:cubicBezTo>
                  <a:pt x="7652" y="2282"/>
                  <a:pt x="4933" y="5431"/>
                  <a:pt x="3040" y="9114"/>
                </a:cubicBezTo>
                <a:cubicBezTo>
                  <a:pt x="1113" y="12864"/>
                  <a:pt x="45" y="17154"/>
                  <a:pt x="0" y="21600"/>
                </a:cubicBezTo>
                <a:lnTo>
                  <a:pt x="21600" y="21600"/>
                </a:lnTo>
                <a:lnTo>
                  <a:pt x="10986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15" name="Shape 36671"/>
          <p:cNvSpPr/>
          <p:nvPr userDrawn="1"/>
        </p:nvSpPr>
        <p:spPr>
          <a:xfrm>
            <a:off x="15911234" y="5093247"/>
            <a:ext cx="3672960" cy="3527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054" y="0"/>
                  <a:pt x="3309" y="1049"/>
                  <a:pt x="0" y="3139"/>
                </a:cubicBezTo>
                <a:lnTo>
                  <a:pt x="9709" y="21600"/>
                </a:lnTo>
                <a:lnTo>
                  <a:pt x="11894" y="21600"/>
                </a:lnTo>
                <a:lnTo>
                  <a:pt x="21600" y="3139"/>
                </a:lnTo>
                <a:cubicBezTo>
                  <a:pt x="18291" y="1049"/>
                  <a:pt x="14548" y="0"/>
                  <a:pt x="10801" y="0"/>
                </a:cubicBezTo>
                <a:close/>
              </a:path>
            </a:pathLst>
          </a:custGeom>
          <a:solidFill>
            <a:srgbClr val="FBC3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16" name="Shape 36672"/>
          <p:cNvSpPr/>
          <p:nvPr userDrawn="1"/>
        </p:nvSpPr>
        <p:spPr>
          <a:xfrm>
            <a:off x="17930456" y="5602660"/>
            <a:ext cx="3361072" cy="3018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12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553" y="17158"/>
                  <a:pt x="20485" y="12872"/>
                  <a:pt x="18560" y="9124"/>
                </a:cubicBezTo>
                <a:cubicBezTo>
                  <a:pt x="16666" y="5439"/>
                  <a:pt x="13947" y="2287"/>
                  <a:pt x="10612" y="0"/>
                </a:cubicBezTo>
                <a:close/>
              </a:path>
            </a:pathLst>
          </a:custGeom>
          <a:solidFill>
            <a:srgbClr val="EE3A4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17" name="Shape 36675"/>
          <p:cNvSpPr/>
          <p:nvPr userDrawn="1"/>
        </p:nvSpPr>
        <p:spPr>
          <a:xfrm>
            <a:off x="15911234" y="5093247"/>
            <a:ext cx="3672960" cy="668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054" y="0"/>
                  <a:pt x="3309" y="5533"/>
                  <a:pt x="0" y="16551"/>
                </a:cubicBezTo>
                <a:lnTo>
                  <a:pt x="502" y="21600"/>
                </a:lnTo>
                <a:cubicBezTo>
                  <a:pt x="6802" y="372"/>
                  <a:pt x="14798" y="372"/>
                  <a:pt x="21098" y="21600"/>
                </a:cubicBezTo>
                <a:lnTo>
                  <a:pt x="21600" y="16551"/>
                </a:lnTo>
                <a:cubicBezTo>
                  <a:pt x="18291" y="5534"/>
                  <a:pt x="14548" y="0"/>
                  <a:pt x="10801" y="0"/>
                </a:cubicBezTo>
                <a:close/>
              </a:path>
            </a:pathLst>
          </a:custGeom>
          <a:solidFill>
            <a:srgbClr val="FFDC6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18" name="Shape 36676"/>
          <p:cNvSpPr/>
          <p:nvPr userDrawn="1"/>
        </p:nvSpPr>
        <p:spPr>
          <a:xfrm>
            <a:off x="14203903" y="5605005"/>
            <a:ext cx="1795178" cy="301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2" y="0"/>
                </a:moveTo>
                <a:cubicBezTo>
                  <a:pt x="14329" y="2282"/>
                  <a:pt x="9238" y="5431"/>
                  <a:pt x="5692" y="9114"/>
                </a:cubicBezTo>
                <a:cubicBezTo>
                  <a:pt x="2083" y="12864"/>
                  <a:pt x="83" y="17154"/>
                  <a:pt x="0" y="21600"/>
                </a:cubicBezTo>
                <a:lnTo>
                  <a:pt x="2303" y="21600"/>
                </a:lnTo>
                <a:cubicBezTo>
                  <a:pt x="2303" y="15455"/>
                  <a:pt x="6237" y="9310"/>
                  <a:pt x="14114" y="4621"/>
                </a:cubicBezTo>
                <a:cubicBezTo>
                  <a:pt x="16418" y="3249"/>
                  <a:pt x="18939" y="2084"/>
                  <a:pt x="21600" y="1114"/>
                </a:cubicBezTo>
                <a:lnTo>
                  <a:pt x="20572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19" name="Shape 36677"/>
          <p:cNvSpPr/>
          <p:nvPr userDrawn="1"/>
        </p:nvSpPr>
        <p:spPr>
          <a:xfrm flipH="1">
            <a:off x="19496351" y="5605005"/>
            <a:ext cx="1795178" cy="301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2" y="0"/>
                </a:moveTo>
                <a:cubicBezTo>
                  <a:pt x="14329" y="2282"/>
                  <a:pt x="9238" y="5431"/>
                  <a:pt x="5692" y="9114"/>
                </a:cubicBezTo>
                <a:cubicBezTo>
                  <a:pt x="2083" y="12864"/>
                  <a:pt x="83" y="17154"/>
                  <a:pt x="0" y="21600"/>
                </a:cubicBezTo>
                <a:lnTo>
                  <a:pt x="2303" y="21600"/>
                </a:lnTo>
                <a:cubicBezTo>
                  <a:pt x="2303" y="15455"/>
                  <a:pt x="6237" y="9310"/>
                  <a:pt x="14114" y="4621"/>
                </a:cubicBezTo>
                <a:cubicBezTo>
                  <a:pt x="16418" y="3249"/>
                  <a:pt x="18939" y="2084"/>
                  <a:pt x="21600" y="1114"/>
                </a:cubicBezTo>
                <a:lnTo>
                  <a:pt x="20572" y="0"/>
                </a:lnTo>
                <a:close/>
              </a:path>
            </a:pathLst>
          </a:cu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20" name="Freeform 19"/>
          <p:cNvSpPr/>
          <p:nvPr userDrawn="1"/>
        </p:nvSpPr>
        <p:spPr>
          <a:xfrm>
            <a:off x="16444914" y="7315200"/>
            <a:ext cx="2571752" cy="1305540"/>
          </a:xfrm>
          <a:custGeom>
            <a:avLst/>
            <a:gdLst>
              <a:gd name="connsiteX0" fmla="*/ 1285875 w 2571751"/>
              <a:gd name="connsiteY0" fmla="*/ 0 h 1305540"/>
              <a:gd name="connsiteX1" fmla="*/ 2571751 w 2571751"/>
              <a:gd name="connsiteY1" fmla="*/ 1285875 h 1305540"/>
              <a:gd name="connsiteX2" fmla="*/ 2570759 w 2571751"/>
              <a:gd name="connsiteY2" fmla="*/ 1305540 h 1305540"/>
              <a:gd name="connsiteX3" fmla="*/ 993 w 2571751"/>
              <a:gd name="connsiteY3" fmla="*/ 1305540 h 1305540"/>
              <a:gd name="connsiteX4" fmla="*/ 0 w 2571751"/>
              <a:gd name="connsiteY4" fmla="*/ 1285875 h 1305540"/>
              <a:gd name="connsiteX5" fmla="*/ 1285875 w 2571751"/>
              <a:gd name="connsiteY5" fmla="*/ 0 h 130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1" h="1305540">
                <a:moveTo>
                  <a:pt x="1285875" y="0"/>
                </a:moveTo>
                <a:cubicBezTo>
                  <a:pt x="1996043" y="0"/>
                  <a:pt x="2571751" y="575706"/>
                  <a:pt x="2571751" y="1285875"/>
                </a:cubicBezTo>
                <a:lnTo>
                  <a:pt x="2570759" y="1305540"/>
                </a:lnTo>
                <a:lnTo>
                  <a:pt x="993" y="1305540"/>
                </a:lnTo>
                <a:lnTo>
                  <a:pt x="0" y="1285875"/>
                </a:lnTo>
                <a:cubicBezTo>
                  <a:pt x="0" y="575706"/>
                  <a:pt x="575707" y="0"/>
                  <a:pt x="1285875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457200" tIns="457200" rIns="457200" bIns="457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63550" marR="0" indent="-446088" algn="l" defTabSz="546100" eaLnBrk="1" fontAlgn="auto" latinLnBrk="0" hangingPunct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790FF"/>
              </a:buClr>
              <a:buSzTx/>
              <a:buFont typeface="Arial" charset="0"/>
              <a:buChar char="•"/>
              <a:tabLst/>
            </a:pPr>
            <a:endParaRPr lang="en-US" sz="5000" dirty="0">
              <a:solidFill>
                <a:srgbClr val="FFFFFF"/>
              </a:solidFill>
              <a:latin typeface="FreightSansLFPro" charset="0"/>
              <a:ea typeface="FreightSansLFPro" charset="0"/>
              <a:cs typeface="FreightSansLFPro" charset="0"/>
              <a:sym typeface="Helvetica"/>
            </a:endParaRPr>
          </a:p>
        </p:txBody>
      </p:sp>
      <p:sp>
        <p:nvSpPr>
          <p:cNvPr id="21" name="Shape 36672"/>
          <p:cNvSpPr/>
          <p:nvPr userDrawn="1"/>
        </p:nvSpPr>
        <p:spPr>
          <a:xfrm>
            <a:off x="17930456" y="5602660"/>
            <a:ext cx="3361072" cy="3018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12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553" y="17158"/>
                  <a:pt x="20485" y="12872"/>
                  <a:pt x="18560" y="9124"/>
                </a:cubicBezTo>
                <a:cubicBezTo>
                  <a:pt x="16666" y="5439"/>
                  <a:pt x="13947" y="2287"/>
                  <a:pt x="10612" y="0"/>
                </a:cubicBezTo>
                <a:close/>
              </a:path>
            </a:pathLst>
          </a:custGeom>
          <a:solidFill>
            <a:srgbClr val="EE3A4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22" name="Shape 36677"/>
          <p:cNvSpPr/>
          <p:nvPr userDrawn="1"/>
        </p:nvSpPr>
        <p:spPr>
          <a:xfrm flipH="1">
            <a:off x="19496351" y="5605005"/>
            <a:ext cx="1795178" cy="301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2" y="0"/>
                </a:moveTo>
                <a:cubicBezTo>
                  <a:pt x="14329" y="2282"/>
                  <a:pt x="9238" y="5431"/>
                  <a:pt x="5692" y="9114"/>
                </a:cubicBezTo>
                <a:cubicBezTo>
                  <a:pt x="2083" y="12864"/>
                  <a:pt x="83" y="17154"/>
                  <a:pt x="0" y="21600"/>
                </a:cubicBezTo>
                <a:lnTo>
                  <a:pt x="2303" y="21600"/>
                </a:lnTo>
                <a:cubicBezTo>
                  <a:pt x="2303" y="15455"/>
                  <a:pt x="6237" y="9310"/>
                  <a:pt x="14114" y="4621"/>
                </a:cubicBezTo>
                <a:cubicBezTo>
                  <a:pt x="16418" y="3249"/>
                  <a:pt x="18939" y="2084"/>
                  <a:pt x="21600" y="1114"/>
                </a:cubicBezTo>
                <a:lnTo>
                  <a:pt x="20572" y="0"/>
                </a:lnTo>
                <a:close/>
              </a:path>
            </a:pathLst>
          </a:cu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2656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29" name="Freeform 28"/>
          <p:cNvSpPr/>
          <p:nvPr userDrawn="1"/>
        </p:nvSpPr>
        <p:spPr>
          <a:xfrm>
            <a:off x="16444914" y="7315200"/>
            <a:ext cx="2571752" cy="1305540"/>
          </a:xfrm>
          <a:custGeom>
            <a:avLst/>
            <a:gdLst>
              <a:gd name="connsiteX0" fmla="*/ 1285875 w 2571751"/>
              <a:gd name="connsiteY0" fmla="*/ 0 h 1305540"/>
              <a:gd name="connsiteX1" fmla="*/ 2571751 w 2571751"/>
              <a:gd name="connsiteY1" fmla="*/ 1285875 h 1305540"/>
              <a:gd name="connsiteX2" fmla="*/ 2570759 w 2571751"/>
              <a:gd name="connsiteY2" fmla="*/ 1305540 h 1305540"/>
              <a:gd name="connsiteX3" fmla="*/ 993 w 2571751"/>
              <a:gd name="connsiteY3" fmla="*/ 1305540 h 1305540"/>
              <a:gd name="connsiteX4" fmla="*/ 0 w 2571751"/>
              <a:gd name="connsiteY4" fmla="*/ 1285875 h 1305540"/>
              <a:gd name="connsiteX5" fmla="*/ 1285875 w 2571751"/>
              <a:gd name="connsiteY5" fmla="*/ 0 h 130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1" h="1305540">
                <a:moveTo>
                  <a:pt x="1285875" y="0"/>
                </a:moveTo>
                <a:cubicBezTo>
                  <a:pt x="1996043" y="0"/>
                  <a:pt x="2571751" y="575706"/>
                  <a:pt x="2571751" y="1285875"/>
                </a:cubicBezTo>
                <a:lnTo>
                  <a:pt x="2570759" y="1305540"/>
                </a:lnTo>
                <a:lnTo>
                  <a:pt x="993" y="1305540"/>
                </a:lnTo>
                <a:lnTo>
                  <a:pt x="0" y="1285875"/>
                </a:lnTo>
                <a:cubicBezTo>
                  <a:pt x="0" y="575706"/>
                  <a:pt x="575707" y="0"/>
                  <a:pt x="1285875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457200" tIns="457200" rIns="457200" bIns="457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63550" marR="0" indent="-446088" algn="l" defTabSz="546100" eaLnBrk="1" fontAlgn="auto" latinLnBrk="0" hangingPunct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790FF"/>
              </a:buClr>
              <a:buSzTx/>
              <a:buFont typeface="Arial" charset="0"/>
              <a:buChar char="•"/>
              <a:tabLst/>
            </a:pPr>
            <a:endParaRPr lang="en-US" sz="5000" dirty="0">
              <a:solidFill>
                <a:srgbClr val="FFFFFF"/>
              </a:solidFill>
              <a:latin typeface="FreightSansLFPro" charset="0"/>
              <a:ea typeface="FreightSansLFPro" charset="0"/>
              <a:cs typeface="FreightSansLFPro" charset="0"/>
              <a:sym typeface="Helvetic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81200" y="4140200"/>
            <a:ext cx="10363200" cy="5435600"/>
          </a:xfrm>
          <a:prstGeom prst="rect">
            <a:avLst/>
          </a:prstGeom>
        </p:spPr>
        <p:txBody>
          <a:bodyPr anchor="ctr"/>
          <a:lstStyle>
            <a:lvl1pPr>
              <a:defRPr sz="8000" b="1" i="0">
                <a:solidFill>
                  <a:schemeClr val="accent1"/>
                </a:solidFill>
                <a:latin typeface="FreightSansLFPro Semibold" charset="0"/>
                <a:ea typeface="FreightSansLFPro Semibold" charset="0"/>
                <a:cs typeface="FreightSansLFPro Semibold" charset="0"/>
              </a:defRPr>
            </a:lvl1pPr>
            <a:lvl2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2pPr>
            <a:lvl3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3pPr>
            <a:lvl4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4pPr>
            <a:lvl5pPr>
              <a:defRPr sz="5900">
                <a:solidFill>
                  <a:schemeClr val="tx1"/>
                </a:solidFill>
                <a:latin typeface="FreightSansLFPro" charset="0"/>
                <a:ea typeface="FreightSansLFPro" charset="0"/>
                <a:cs typeface="FreightSansLFPr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riangle 12"/>
          <p:cNvSpPr/>
          <p:nvPr userDrawn="1"/>
        </p:nvSpPr>
        <p:spPr>
          <a:xfrm rot="3600000" flipH="1">
            <a:off x="18492673" y="7545953"/>
            <a:ext cx="995578" cy="858258"/>
          </a:xfrm>
          <a:prstGeom prst="triangl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457200" tIns="457200" rIns="457200" bIns="457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63550" marR="0" indent="-446088" algn="l" defTabSz="546100" eaLnBrk="1" fontAlgn="auto" latinLnBrk="0" hangingPunct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790FF"/>
              </a:buClr>
              <a:buSzTx/>
              <a:buFont typeface="Arial" charset="0"/>
              <a:buChar char="•"/>
              <a:tabLst/>
            </a:pPr>
            <a:endParaRPr lang="en-US" sz="5000" dirty="0">
              <a:solidFill>
                <a:srgbClr val="FFFFFF"/>
              </a:solidFill>
              <a:latin typeface="FreightSansLFPro" charset="0"/>
              <a:ea typeface="FreightSansLFPro" charset="0"/>
              <a:cs typeface="FreightSansLFPro" charset="0"/>
              <a:sym typeface="Helvetica"/>
            </a:endParaRPr>
          </a:p>
        </p:txBody>
      </p:sp>
    </p:spTree>
    <p:extLst/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CP17 Start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CP17 Title/Name 50/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119132"/>
            <a:ext cx="24384000" cy="1781175"/>
          </a:xfrm>
          <a:prstGeom prst="rect">
            <a:avLst/>
          </a:prstGeom>
        </p:spPr>
      </p:pic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3048000" y="2126344"/>
            <a:ext cx="18288000" cy="4775201"/>
          </a:xfrm>
          <a:prstGeom prst="rect">
            <a:avLst/>
          </a:prstGeom>
        </p:spPr>
        <p:txBody>
          <a:bodyPr anchor="b"/>
          <a:lstStyle>
            <a:lvl1pPr>
              <a:defRPr spc="1200">
                <a:solidFill>
                  <a:srgbClr val="5353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061630"/>
            <a:ext cx="18288000" cy="33115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6400"/>
            </a:lvl1pPr>
            <a:lvl2pPr marL="838200" indent="-609600">
              <a:buClrTx/>
              <a:buFontTx/>
              <a:defRPr sz="6400"/>
            </a:lvl2pPr>
            <a:lvl3pPr marL="1193801" indent="-736601">
              <a:buClrTx/>
              <a:buFontTx/>
              <a:defRPr sz="6400"/>
            </a:lvl3pPr>
            <a:lvl4pPr marL="1500187" indent="-812800">
              <a:buClrTx/>
              <a:buFontTx/>
              <a:defRPr sz="6400"/>
            </a:lvl4pPr>
            <a:lvl5pPr marL="1734433" indent="-818446">
              <a:buClrTx/>
              <a:buFontTx/>
              <a:defRPr sz="64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2" name="OCP18_slide_master_layout_upper_corner.png" descr="OCP18_slide_master_layout_upper_corn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400" y="-25400"/>
            <a:ext cx="3987800" cy="398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70075" y="12319236"/>
            <a:ext cx="3006725" cy="138096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CP17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807396" y="739302"/>
            <a:ext cx="21945600" cy="134241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>
            <a:lvl1pPr>
              <a:defRPr sz="8000"/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287375"/>
            <a:ext cx="24384000" cy="438150"/>
          </a:xfrm>
          <a:prstGeom prst="rect">
            <a:avLst/>
          </a:prstGeom>
        </p:spPr>
      </p:pic>
      <p:sp>
        <p:nvSpPr>
          <p:cNvPr id="14" name="Slide Number"/>
          <p:cNvSpPr txBox="1">
            <a:spLocks/>
          </p:cNvSpPr>
          <p:nvPr userDrawn="1"/>
        </p:nvSpPr>
        <p:spPr>
          <a:xfrm>
            <a:off x="23790027" y="13251173"/>
            <a:ext cx="444353" cy="49244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fld id="{86CB4B4D-7CA3-9044-876B-883B54F8677D}" type="slidenum">
              <a:rPr lang="en-US" sz="2000" b="1" smtClean="0">
                <a:solidFill>
                  <a:srgbClr val="FFFFFF"/>
                </a:solidFill>
              </a:rPr>
              <a:pPr/>
              <a:t>‹#›</a:t>
            </a:fld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517650" y="3073400"/>
            <a:ext cx="21235988" cy="95726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CP17 End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CP18_slide_master_tail_v2.png" descr="OCP18_slide_master_tail_v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CCB8-A0EE-B54E-B97E-3C87F6091483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CCB8-A0EE-B54E-B97E-3C87F6091483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CCB8-A0EE-B54E-B97E-3C87F6091483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CCB8-A0EE-B54E-B97E-3C87F6091483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CCB8-A0EE-B54E-B97E-3C87F6091483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44.xml"/><Relationship Id="rId32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theme" Target="../theme/theme3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2CCB8-A0EE-B54E-B97E-3C87F6091483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uk-UA" smtClean="0"/>
              <a:t>‹#›</a:t>
            </a:fld>
            <a:endParaRPr lang="uk-U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74562" y="11491605"/>
            <a:ext cx="4318067" cy="198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5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287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</p:sldLayoutIdLst>
  <p:transition spd="med"/>
  <p:txStyles>
    <p:titleStyle>
      <a:lvl1pPr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indent="2286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indent="4572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indent="6858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indent="9144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11430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13716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16002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18288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titleStyle>
    <p:bodyStyle>
      <a:lvl1pPr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241300"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469900"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711200"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952500"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bodyStyle>
    <p:otherStyle>
      <a:lvl1pPr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2286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4572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6858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9144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11430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13716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16002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18288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74562" y="11491605"/>
            <a:ext cx="4318067" cy="198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3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6858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⎻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1009651" marR="0" indent="-552451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296987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⎻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1529821" marR="0" indent="-613834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75000"/>
        <a:buFont typeface="Arial"/>
        <a:buChar char="o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8956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33528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38100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42672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24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685308" y="4321029"/>
            <a:ext cx="15849600" cy="2476586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685800" indent="-685800" algn="l">
              <a:buFont typeface="Arial" charset="0"/>
              <a:buChar char="•"/>
            </a:pPr>
            <a:endParaRPr lang="en-US" dirty="0"/>
          </a:p>
          <a:p>
            <a:pPr lvl="8" indent="0" algn="l"/>
            <a:r>
              <a:rPr lang="en-US" sz="4400" i="1" dirty="0"/>
              <a:t>All inter-fabric traffic is processed by </a:t>
            </a:r>
            <a:r>
              <a:rPr lang="en-US" sz="4400" b="1" i="1" dirty="0"/>
              <a:t>Fabric </a:t>
            </a:r>
            <a:r>
              <a:rPr lang="en-US" sz="4400" b="1" i="1" dirty="0" smtClean="0"/>
              <a:t>Aggregation </a:t>
            </a:r>
            <a:r>
              <a:rPr lang="en-US" sz="4400" i="1" dirty="0" smtClean="0"/>
              <a:t>layer</a:t>
            </a:r>
            <a:endParaRPr lang="en-US" sz="4400" i="1" dirty="0"/>
          </a:p>
          <a:p>
            <a:pPr marL="742950" lvl="8" indent="-742950" algn="l">
              <a:buFont typeface="+mj-lt"/>
              <a:buAutoNum type="alphaUcPeriod"/>
            </a:pP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6702228"/>
            <a:ext cx="15534408" cy="4044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Main growth vectors / pressure points:</a:t>
            </a:r>
          </a:p>
          <a:p>
            <a:pPr>
              <a:spcBef>
                <a:spcPts val="500"/>
              </a:spcBef>
              <a:buClr>
                <a:schemeClr val="accent6"/>
              </a:buClr>
              <a:buSzPct val="90000"/>
            </a:pP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 marL="742950" indent="-742950">
              <a:spcBef>
                <a:spcPts val="500"/>
              </a:spcBef>
              <a:buClr>
                <a:schemeClr val="accent6"/>
              </a:buClr>
              <a:buSzPct val="90000"/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Region size (# of fabrics / region)</a:t>
            </a:r>
          </a:p>
          <a:p>
            <a:pPr marL="742950" indent="-742950">
              <a:spcBef>
                <a:spcPts val="500"/>
              </a:spcBef>
              <a:buClr>
                <a:schemeClr val="accent6"/>
              </a:buClr>
              <a:buSzPct val="90000"/>
              <a:buFont typeface="+mj-lt"/>
              <a:buAutoNum type="arabicPeriod"/>
            </a:pP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 marL="742950" indent="-742950" hangingPunct="0">
              <a:spcBef>
                <a:spcPts val="500"/>
              </a:spcBef>
              <a:buClr>
                <a:schemeClr val="accent6"/>
              </a:buClr>
              <a:buSzPct val="90000"/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Capacity demand from each individual fabric</a:t>
            </a:r>
          </a:p>
          <a:p>
            <a:pPr hangingPunct="0"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sz="2800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Highly dependent on the service density in a particular DC and their </a:t>
            </a:r>
            <a:br>
              <a:rPr lang="en-US" sz="2800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800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inter-dependency with other (remote) services</a:t>
            </a:r>
          </a:p>
        </p:txBody>
      </p:sp>
    </p:spTree>
    <p:extLst>
      <p:ext uri="{BB962C8B-B14F-4D97-AF65-F5344CB8AC3E}">
        <p14:creationId xmlns:p14="http://schemas.microsoft.com/office/powerpoint/2010/main" val="6022646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 node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Zoom in at node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31640" y="4347038"/>
            <a:ext cx="12625694" cy="6763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Radix of each AGG node is driven mainly by 4 axis:</a:t>
            </a:r>
          </a:p>
          <a:p>
            <a:pPr marL="742950" indent="-742950">
              <a:spcBef>
                <a:spcPts val="500"/>
              </a:spcBef>
              <a:buClr>
                <a:schemeClr val="accent6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# of fabrics per region</a:t>
            </a:r>
          </a:p>
          <a:p>
            <a:pPr marL="742950" indent="-742950">
              <a:spcBef>
                <a:spcPts val="500"/>
              </a:spcBef>
              <a:buClr>
                <a:schemeClr val="accent6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# of planes per fabric</a:t>
            </a:r>
          </a:p>
          <a:p>
            <a:pPr marL="742950" indent="-742950">
              <a:spcBef>
                <a:spcPts val="500"/>
              </a:spcBef>
              <a:buClr>
                <a:schemeClr val="accent6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Individual fabric width (# of edge pods per fabric)</a:t>
            </a:r>
          </a:p>
          <a:p>
            <a:pPr marL="742950" indent="-742950">
              <a:spcBef>
                <a:spcPts val="500"/>
              </a:spcBef>
              <a:buClr>
                <a:schemeClr val="accent6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# of backbone nodes in region</a:t>
            </a:r>
            <a:b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</a:b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Each AGG node needs to:</a:t>
            </a:r>
          </a:p>
          <a:p>
            <a:pPr marL="742950" indent="-74295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Provide large amounts of capacity</a:t>
            </a: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 across all growth axis</a:t>
            </a:r>
          </a:p>
          <a:p>
            <a:pPr marL="742950" indent="-74295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Provide flexibility </a:t>
            </a: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on region-specific requirements</a:t>
            </a:r>
          </a:p>
          <a:p>
            <a:pPr marL="742950" indent="-74295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Allow </a:t>
            </a:r>
            <a:r>
              <a:rPr lang="en-US" b="1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easy operations and high resiliency</a:t>
            </a: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5021" y="3325053"/>
            <a:ext cx="4852695" cy="720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45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principles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“Disaggregated” vs ”monolithic” node solution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552198" y="6038088"/>
            <a:ext cx="21336000" cy="1350264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829747" y="3835400"/>
            <a:ext cx="16780902" cy="3022600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l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8476" y="4094528"/>
            <a:ext cx="17510128" cy="7999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defTabSz="914400" hangingPunct="1">
              <a:defRPr/>
            </a:pP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There are different approaches to this challenge:</a:t>
            </a:r>
          </a:p>
          <a:p>
            <a:pPr marL="742950" indent="-742950">
              <a:spcBef>
                <a:spcPts val="500"/>
              </a:spcBef>
              <a:buClr>
                <a:schemeClr val="accent6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Pursue radix expansion the on the classic “chassis-based” devices</a:t>
            </a:r>
          </a:p>
          <a:p>
            <a:pPr marL="742950" indent="-742950">
              <a:spcBef>
                <a:spcPts val="500"/>
              </a:spcBef>
              <a:buClr>
                <a:schemeClr val="accent6"/>
              </a:buClr>
              <a:buSzPct val="9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Implement a </a:t>
            </a:r>
            <a:r>
              <a:rPr lang="en-US" b="1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disaggregated</a:t>
            </a: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 logical </a:t>
            </a:r>
            <a:r>
              <a:rPr lang="en-US" b="1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“node” </a:t>
            </a: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with smaller/simpler devices</a:t>
            </a:r>
          </a:p>
          <a:p>
            <a:pPr marL="742950" indent="-742950">
              <a:spcBef>
                <a:spcPts val="500"/>
              </a:spcBef>
              <a:buClr>
                <a:schemeClr val="accent6"/>
              </a:buClr>
              <a:buSzPct val="90000"/>
              <a:buFont typeface="+mj-lt"/>
              <a:buAutoNum type="arabicPeriod"/>
            </a:pPr>
            <a:endParaRPr lang="en-US" b="1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 marL="742950" indent="-742950">
              <a:spcBef>
                <a:spcPts val="500"/>
              </a:spcBef>
              <a:buClr>
                <a:schemeClr val="accent6"/>
              </a:buClr>
              <a:buSzPct val="90000"/>
              <a:buFont typeface="+mj-lt"/>
              <a:buAutoNum type="arabicPeriod"/>
            </a:pPr>
            <a:endParaRPr lang="en-US" b="1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b="1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Reuse small and simple building blocks </a:t>
            </a: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(e.g. </a:t>
            </a:r>
            <a:r>
              <a:rPr lang="en-US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Wedge100       +   </a:t>
            </a:r>
            <a:r>
              <a:rPr lang="en-US" dirty="0" err="1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FBoss</a:t>
            </a: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)</a:t>
            </a:r>
            <a:r>
              <a:rPr lang="en-US" b="1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 in a disaggregated solution </a:t>
            </a: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allows us to:</a:t>
            </a: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Iterate faster to very large “node” densities with up-to-date ASICs/optics technology</a:t>
            </a: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Use the same “building block” for all roles</a:t>
            </a: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Very small failure domains</a:t>
            </a: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Be efficient over time on the power and space </a:t>
            </a:r>
            <a:r>
              <a:rPr lang="en-US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footprints</a:t>
            </a: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This </a:t>
            </a:r>
            <a:r>
              <a:rPr lang="en-US" b="1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architecture principle </a:t>
            </a:r>
            <a:r>
              <a:rPr lang="en-US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can be </a:t>
            </a:r>
            <a:r>
              <a:rPr lang="en-US" b="1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easily reused </a:t>
            </a:r>
            <a:r>
              <a:rPr lang="en-US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in other layers of the network </a:t>
            </a: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02919" y="12323073"/>
            <a:ext cx="5375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sz="2000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Wedge100             platform available on:</a:t>
            </a:r>
            <a:br>
              <a:rPr lang="en-US" sz="2000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http</a:t>
            </a:r>
            <a:r>
              <a:rPr lang="en-US" sz="2000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://</a:t>
            </a:r>
            <a:r>
              <a:rPr lang="en-US" sz="2000" dirty="0" err="1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opencompute.org</a:t>
            </a:r>
            <a:r>
              <a:rPr lang="en-US" sz="2000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/products/?keyword=wedge</a:t>
            </a:r>
            <a:endParaRPr lang="en-US" sz="2000" dirty="0" smtClean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383" y="7122437"/>
            <a:ext cx="601645" cy="771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797" y="12051727"/>
            <a:ext cx="515418" cy="6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084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 implementation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Key aspects and assumptions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552198" y="6038088"/>
            <a:ext cx="21336000" cy="1350264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829747" y="3835400"/>
            <a:ext cx="16780902" cy="3022600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l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52198" y="4145417"/>
            <a:ext cx="13273074" cy="7430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b="1" dirty="0">
                <a:latin typeface="FreightSansLFPro" charset="0"/>
                <a:ea typeface="FreightSansLFPro" charset="0"/>
                <a:cs typeface="FreightSansLFPro" charset="0"/>
              </a:rPr>
              <a:t>2-layer cross-connect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 architecture allows implementation of interesting “logical” node geometries</a:t>
            </a:r>
            <a:br>
              <a:rPr lang="en-US" dirty="0"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Specially if EW &gt;&gt; NS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/>
            </a:r>
            <a:br>
              <a:rPr lang="en-US" dirty="0">
                <a:latin typeface="FreightSansLFPro" charset="0"/>
                <a:ea typeface="FreightSansLFPro" charset="0"/>
                <a:cs typeface="FreightSansLFPro" charset="0"/>
              </a:rPr>
            </a:br>
            <a:endParaRPr lang="en-US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8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b="1" dirty="0">
                <a:latin typeface="FreightSansLFPro" charset="0"/>
                <a:ea typeface="FreightSansLFPro" charset="0"/>
                <a:cs typeface="FreightSansLFPro" charset="0"/>
              </a:rPr>
              <a:t>Downstream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 layer “</a:t>
            </a:r>
            <a:r>
              <a:rPr lang="en-US" b="1" i="1" dirty="0">
                <a:latin typeface="FreightSansLFPro" charset="0"/>
                <a:ea typeface="FreightSansLFPro" charset="0"/>
                <a:cs typeface="FreightSansLFPro" charset="0"/>
              </a:rPr>
              <a:t>localizes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” all </a:t>
            </a:r>
            <a:r>
              <a:rPr lang="en-US" b="1" dirty="0">
                <a:latin typeface="FreightSansLFPro" charset="0"/>
                <a:ea typeface="FreightSansLFPro" charset="0"/>
                <a:cs typeface="FreightSansLFPro" charset="0"/>
              </a:rPr>
              <a:t>East-West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 traffic demands</a:t>
            </a:r>
            <a:br>
              <a:rPr lang="en-US" dirty="0"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i.e. Inter-fabric/intra-region</a:t>
            </a:r>
            <a:b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EW Traffic “localization” on the downstream layer is one of the most </a:t>
            </a:r>
            <a:r>
              <a:rPr lang="en-US" sz="2800" b="1" dirty="0">
                <a:latin typeface="FreightSansLFPro" charset="0"/>
                <a:ea typeface="FreightSansLFPro" charset="0"/>
                <a:cs typeface="FreightSansLFPro" charset="0"/>
              </a:rPr>
              <a:t>critical properties </a:t>
            </a: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driving the system efficiency</a:t>
            </a:r>
          </a:p>
          <a:p>
            <a:pPr marL="571500" lvl="8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8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b="1" dirty="0">
                <a:latin typeface="FreightSansLFPro" charset="0"/>
                <a:ea typeface="FreightSansLFPro" charset="0"/>
                <a:cs typeface="FreightSansLFPro" charset="0"/>
              </a:rPr>
              <a:t>Upstream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 layer only processes North-South traffic demands</a:t>
            </a:r>
            <a:br>
              <a:rPr lang="en-US" dirty="0"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i.e. inter-region traffic</a:t>
            </a:r>
          </a:p>
          <a:p>
            <a:pPr marL="571500" lvl="8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8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Standard routing with BGP 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/>
            </a:r>
            <a:br>
              <a:rPr lang="en-US" dirty="0"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Native FBoss BGPd implementation</a:t>
            </a:r>
            <a:endParaRPr lang="en-US" sz="2800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5347" y="2952866"/>
            <a:ext cx="6226422" cy="83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4674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 implementation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552198" y="6038088"/>
            <a:ext cx="21336000" cy="1350264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334451" y="4245216"/>
            <a:ext cx="12995213" cy="8937656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685800" indent="-685800" algn="l">
              <a:buFont typeface="Arial" charset="0"/>
              <a:buChar char="•"/>
            </a:pPr>
            <a:endParaRPr lang="en-US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endParaRPr lang="en-US" sz="4000" i="1" dirty="0"/>
          </a:p>
          <a:p>
            <a:pPr marL="742950" lvl="8" indent="-742950" algn="l">
              <a:buFont typeface="+mj-lt"/>
              <a:buAutoNum type="alphaUcPeriod"/>
            </a:pP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982792" y="4782510"/>
            <a:ext cx="10257336" cy="521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b="1" dirty="0">
                <a:latin typeface="FreightSansLFPro" charset="0"/>
                <a:ea typeface="FreightSansLFPro" charset="0"/>
                <a:cs typeface="FreightSansLFPro" charset="0"/>
              </a:rPr>
              <a:t>Standard “node” geometry within region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 </a:t>
            </a:r>
            <a:br>
              <a:rPr lang="en-US" dirty="0"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All “nodes” in region with the same </a:t>
            </a:r>
            <a:r>
              <a:rPr lang="en-US" sz="2800" i="1" dirty="0">
                <a:latin typeface="FreightSansLFPro" charset="0"/>
                <a:ea typeface="FreightSansLFPro" charset="0"/>
                <a:cs typeface="FreightSansLFPro" charset="0"/>
              </a:rPr>
              <a:t>m</a:t>
            </a: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 and </a:t>
            </a:r>
            <a:r>
              <a:rPr lang="en-US" sz="2800" i="1" dirty="0">
                <a:latin typeface="FreightSansLFPro" charset="0"/>
                <a:ea typeface="FreightSansLFPro" charset="0"/>
                <a:cs typeface="FreightSansLFPro" charset="0"/>
              </a:rPr>
              <a:t>n sizes.</a:t>
            </a:r>
            <a:br>
              <a:rPr lang="en-US" sz="2800" i="1" dirty="0"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800" i="1" dirty="0">
                <a:latin typeface="FreightSansLFPro" charset="0"/>
                <a:ea typeface="FreightSansLFPro" charset="0"/>
                <a:cs typeface="FreightSansLFPro" charset="0"/>
              </a:rPr>
              <a:t>However, </a:t>
            </a:r>
            <a:r>
              <a:rPr lang="en-US" sz="2800" b="1" i="1" dirty="0">
                <a:latin typeface="FreightSansLFPro" charset="0"/>
                <a:ea typeface="FreightSansLFPro" charset="0"/>
                <a:cs typeface="FreightSansLFPro" charset="0"/>
              </a:rPr>
              <a:t>different regions </a:t>
            </a:r>
            <a:r>
              <a:rPr lang="en-US" sz="2800" i="1" dirty="0">
                <a:latin typeface="FreightSansLFPro" charset="0"/>
                <a:ea typeface="FreightSansLFPro" charset="0"/>
                <a:cs typeface="FreightSansLFPro" charset="0"/>
              </a:rPr>
              <a:t>might require </a:t>
            </a:r>
            <a:r>
              <a:rPr lang="en-US" sz="2800" b="1" i="1" dirty="0">
                <a:latin typeface="FreightSansLFPro" charset="0"/>
                <a:ea typeface="FreightSansLFPro" charset="0"/>
                <a:cs typeface="FreightSansLFPro" charset="0"/>
              </a:rPr>
              <a:t>different geometries</a:t>
            </a:r>
            <a:endParaRPr lang="en-US" sz="2800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Each downstream layer </a:t>
            </a:r>
            <a:r>
              <a:rPr lang="en-US" i="1" dirty="0">
                <a:latin typeface="FreightSansLFPro" charset="0"/>
                <a:ea typeface="FreightSansLFPro" charset="0"/>
                <a:cs typeface="FreightSansLFPro" charset="0"/>
              </a:rPr>
              <a:t>subswitch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 has </a:t>
            </a:r>
            <a:br>
              <a:rPr lang="en-US" dirty="0"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visibility to a subset of every single fabric in region</a:t>
            </a: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Every upstream layer </a:t>
            </a:r>
            <a:r>
              <a:rPr lang="en-US" i="1" dirty="0">
                <a:latin typeface="FreightSansLFPro" charset="0"/>
                <a:ea typeface="FreightSansLFPro" charset="0"/>
                <a:cs typeface="FreightSansLFPro" charset="0"/>
              </a:rPr>
              <a:t>subswitch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 has visibility to Backbone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7875" y="3005282"/>
            <a:ext cx="12205990" cy="846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 implementation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Some example geometries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552198" y="6038088"/>
            <a:ext cx="21336000" cy="1350264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232851" y="3278392"/>
            <a:ext cx="12995213" cy="8937656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685800" indent="-685800" algn="l">
              <a:buFont typeface="Arial" charset="0"/>
              <a:buChar char="•"/>
            </a:pPr>
            <a:endParaRPr lang="en-US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r>
              <a:rPr lang="en-US" sz="3600" dirty="0">
                <a:latin typeface="FreightSansLFPro" charset="0"/>
                <a:ea typeface="FreightSansLFPro" charset="0"/>
                <a:cs typeface="FreightSansLFPro" charset="0"/>
              </a:rPr>
              <a:t>Extremely </a:t>
            </a:r>
            <a:r>
              <a:rPr lang="en-US" sz="3600" b="1" u="sng" dirty="0">
                <a:latin typeface="FreightSansLFPro" charset="0"/>
                <a:ea typeface="FreightSansLFPro" charset="0"/>
                <a:cs typeface="FreightSansLFPro" charset="0"/>
              </a:rPr>
              <a:t>flexible</a:t>
            </a:r>
            <a:r>
              <a:rPr lang="en-US" sz="3600" dirty="0">
                <a:latin typeface="FreightSansLFPro" charset="0"/>
                <a:ea typeface="FreightSansLFPro" charset="0"/>
                <a:cs typeface="FreightSansLFPro" charset="0"/>
              </a:rPr>
              <a:t> </a:t>
            </a:r>
            <a:r>
              <a:rPr lang="en-US" sz="3600" dirty="0" smtClean="0">
                <a:latin typeface="FreightSansLFPro" charset="0"/>
                <a:ea typeface="FreightSansLFPro" charset="0"/>
                <a:cs typeface="FreightSansLFPro" charset="0"/>
              </a:rPr>
              <a:t>solution</a:t>
            </a:r>
            <a:br>
              <a:rPr lang="en-US" sz="3600" dirty="0" smtClean="0"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800" dirty="0" smtClean="0">
                <a:latin typeface="FreightSansLFPro" charset="0"/>
                <a:ea typeface="FreightSansLFPro" charset="0"/>
                <a:cs typeface="FreightSansLFPro" charset="0"/>
              </a:rPr>
              <a:t>Adjust </a:t>
            </a:r>
            <a:r>
              <a:rPr lang="en-US" sz="2800" b="1" i="1" dirty="0">
                <a:latin typeface="FreightSansLFPro" charset="0"/>
                <a:ea typeface="FreightSansLFPro" charset="0"/>
                <a:cs typeface="FreightSansLFPro" charset="0"/>
              </a:rPr>
              <a:t>m</a:t>
            </a: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 and </a:t>
            </a:r>
            <a:r>
              <a:rPr lang="en-US" sz="2800" b="1" i="1" dirty="0">
                <a:latin typeface="FreightSansLFPro" charset="0"/>
                <a:ea typeface="FreightSansLFPro" charset="0"/>
                <a:cs typeface="FreightSansLFPro" charset="0"/>
              </a:rPr>
              <a:t>n</a:t>
            </a: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 based on your environment requirements</a:t>
            </a:r>
          </a:p>
          <a:p>
            <a:pPr marL="571500" lvl="8" indent="-571500" algn="l">
              <a:buFont typeface="Arial" charset="0"/>
              <a:buChar char="•"/>
            </a:pPr>
            <a:endParaRPr lang="en-US" sz="3600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lvl="8" indent="0" algn="l"/>
            <a:r>
              <a:rPr lang="en-US" sz="3600" dirty="0">
                <a:latin typeface="FreightSansLFPro" charset="0"/>
                <a:ea typeface="FreightSansLFPro" charset="0"/>
                <a:cs typeface="FreightSansLFPro" charset="0"/>
              </a:rPr>
              <a:t>Some combination examples:</a:t>
            </a:r>
          </a:p>
          <a:p>
            <a:pPr marL="571500" lvl="8" indent="-571500" algn="l">
              <a:buFont typeface="Arial" charset="0"/>
              <a:buChar char="•"/>
            </a:pPr>
            <a:endParaRPr lang="en-US" sz="3600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8" indent="-571500" algn="l">
              <a:buFont typeface="Arial" charset="0"/>
              <a:buChar char="•"/>
            </a:pPr>
            <a:endParaRPr lang="en-US" sz="3600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8" indent="-571500" algn="l">
              <a:buFont typeface="Arial" charset="0"/>
              <a:buChar char="•"/>
            </a:pPr>
            <a:endParaRPr lang="en-US" sz="3600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8" indent="-571500" algn="l">
              <a:buFont typeface="Arial" charset="0"/>
              <a:buChar char="•"/>
            </a:pPr>
            <a:endParaRPr lang="en-US" sz="3600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8" indent="-571500" algn="l">
              <a:buFont typeface="Arial" charset="0"/>
              <a:buChar char="•"/>
            </a:pPr>
            <a:endParaRPr lang="en-US" sz="3600" i="1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742950" lvl="8" indent="-742950" algn="l">
              <a:buFont typeface="+mj-lt"/>
              <a:buAutoNum type="alphaUcPeriod"/>
            </a:pPr>
            <a:endParaRPr lang="en-US" sz="3600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4714" y="2255419"/>
            <a:ext cx="5094137" cy="682250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202532"/>
              </p:ext>
            </p:extLst>
          </p:nvPr>
        </p:nvGraphicFramePr>
        <p:xfrm>
          <a:off x="1073177" y="7388352"/>
          <a:ext cx="15805747" cy="329963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125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74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4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23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3206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928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7043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92062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12882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Sub-switch radix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#m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#n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Upstream capacity per “node”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Downstream</a:t>
                      </a:r>
                      <a:r>
                        <a:rPr lang="en-US" sz="20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capacity per “node”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46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”nodes” per region</a:t>
                      </a:r>
                    </a:p>
                    <a:p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Total Upstream capacity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Total Downstream capacity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162">
                <a:tc rowSpan="5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32@100G</a:t>
                      </a:r>
                      <a:b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</a:br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(Wedge100)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i="1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&gt;&gt;200G</a:t>
                      </a:r>
                      <a:endParaRPr lang="en-US" sz="2000" b="0" i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6.2T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&gt;&gt;800G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24.8T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416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i="1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&gt;&gt;3.2T</a:t>
                      </a:r>
                      <a:endParaRPr lang="en-US" sz="2000" b="0" i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22.4T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&gt;&gt;25.6T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179.2T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16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16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6.4T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44.8T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51.2T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358.4T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416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6.4T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57.6T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16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102.4T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921.6T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416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28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1.6T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78.4T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32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51.2T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2.508P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32851" y="11660218"/>
            <a:ext cx="1645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defTabSz="914400" hangingPunct="1">
              <a:defRPr/>
            </a:pP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Note: when m &lt; (</a:t>
            </a:r>
            <a:r>
              <a:rPr lang="en-US" sz="2800" i="1" dirty="0">
                <a:latin typeface="FreightSansLFPro" charset="0"/>
                <a:ea typeface="FreightSansLFPro" charset="0"/>
                <a:cs typeface="FreightSansLFPro" charset="0"/>
              </a:rPr>
              <a:t>subswitch</a:t>
            </a: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 radix / 2), the Upstream layer is over-sized. This might be useful if the upstream layer growth is driven by radix and not by bandwidth. </a:t>
            </a:r>
            <a:endParaRPr lang="en-US" sz="2800" b="1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16249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 implementation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Some example geometries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552198" y="6038088"/>
            <a:ext cx="21336000" cy="1350264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232851" y="3278392"/>
            <a:ext cx="12995213" cy="8937656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685800" indent="-685800" algn="l">
              <a:buFont typeface="Arial" charset="0"/>
              <a:buChar char="•"/>
            </a:pPr>
            <a:endParaRPr lang="en-US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r>
              <a:rPr lang="en-US" sz="3600" dirty="0">
                <a:latin typeface="FreightSansLFPro" charset="0"/>
                <a:ea typeface="FreightSansLFPro" charset="0"/>
                <a:cs typeface="FreightSansLFPro" charset="0"/>
              </a:rPr>
              <a:t>Extremely </a:t>
            </a:r>
            <a:r>
              <a:rPr lang="en-US" sz="3600" b="1" u="sng" dirty="0">
                <a:latin typeface="FreightSansLFPro" charset="0"/>
                <a:ea typeface="FreightSansLFPro" charset="0"/>
                <a:cs typeface="FreightSansLFPro" charset="0"/>
              </a:rPr>
              <a:t>flexible</a:t>
            </a:r>
            <a:r>
              <a:rPr lang="en-US" sz="3600" dirty="0">
                <a:latin typeface="FreightSansLFPro" charset="0"/>
                <a:ea typeface="FreightSansLFPro" charset="0"/>
                <a:cs typeface="FreightSansLFPro" charset="0"/>
              </a:rPr>
              <a:t> solution</a:t>
            </a:r>
          </a:p>
          <a:p>
            <a:pPr lvl="8" indent="0" algn="l"/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Adjust </a:t>
            </a:r>
            <a:r>
              <a:rPr lang="en-US" sz="2800" b="1" i="1" dirty="0">
                <a:latin typeface="FreightSansLFPro" charset="0"/>
                <a:ea typeface="FreightSansLFPro" charset="0"/>
                <a:cs typeface="FreightSansLFPro" charset="0"/>
              </a:rPr>
              <a:t>m</a:t>
            </a: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 and </a:t>
            </a:r>
            <a:r>
              <a:rPr lang="en-US" sz="2800" b="1" i="1" dirty="0">
                <a:latin typeface="FreightSansLFPro" charset="0"/>
                <a:ea typeface="FreightSansLFPro" charset="0"/>
                <a:cs typeface="FreightSansLFPro" charset="0"/>
              </a:rPr>
              <a:t>n</a:t>
            </a: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 based on your environment requirements</a:t>
            </a:r>
          </a:p>
          <a:p>
            <a:pPr marL="571500" lvl="8" indent="-571500" algn="l">
              <a:buFont typeface="Arial" charset="0"/>
              <a:buChar char="•"/>
            </a:pPr>
            <a:endParaRPr lang="en-US" sz="3600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lvl="8" indent="0" algn="l"/>
            <a:r>
              <a:rPr lang="en-US" sz="3600" dirty="0">
                <a:latin typeface="FreightSansLFPro" charset="0"/>
                <a:ea typeface="FreightSansLFPro" charset="0"/>
                <a:cs typeface="FreightSansLFPro" charset="0"/>
              </a:rPr>
              <a:t>Some combination examples:</a:t>
            </a:r>
          </a:p>
          <a:p>
            <a:pPr marL="571500" lvl="8" indent="-571500" algn="l">
              <a:buFont typeface="Arial" charset="0"/>
              <a:buChar char="•"/>
            </a:pPr>
            <a:endParaRPr lang="en-US" sz="3600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8" indent="-571500" algn="l">
              <a:buFont typeface="Arial" charset="0"/>
              <a:buChar char="•"/>
            </a:pPr>
            <a:endParaRPr lang="en-US" sz="3600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8" indent="-571500" algn="l">
              <a:buFont typeface="Arial" charset="0"/>
              <a:buChar char="•"/>
            </a:pPr>
            <a:endParaRPr lang="en-US" sz="3600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8" indent="-571500" algn="l">
              <a:buFont typeface="Arial" charset="0"/>
              <a:buChar char="•"/>
            </a:pPr>
            <a:endParaRPr lang="en-US" sz="3600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8" indent="-571500" algn="l">
              <a:buFont typeface="Arial" charset="0"/>
              <a:buChar char="•"/>
            </a:pPr>
            <a:endParaRPr lang="en-US" sz="3600" i="1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742950" lvl="8" indent="-742950" algn="l">
              <a:buFont typeface="+mj-lt"/>
              <a:buAutoNum type="alphaUcPeriod"/>
            </a:pPr>
            <a:endParaRPr lang="en-US" sz="3600" dirty="0">
              <a:latin typeface="FreightSansLFPro" charset="0"/>
              <a:ea typeface="FreightSansLFPro" charset="0"/>
              <a:cs typeface="FreightSansLFPr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9824" y="2249060"/>
            <a:ext cx="5094137" cy="682250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202532"/>
              </p:ext>
            </p:extLst>
          </p:nvPr>
        </p:nvGraphicFramePr>
        <p:xfrm>
          <a:off x="1073177" y="7388352"/>
          <a:ext cx="15805747" cy="329963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125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74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4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23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3206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928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7043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92062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12882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Sub-switch radix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#m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#n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Upstream capacity per “node”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Downstream</a:t>
                      </a:r>
                      <a:r>
                        <a:rPr lang="en-US" sz="20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capacity per “node”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46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”nodes” per region</a:t>
                      </a:r>
                    </a:p>
                    <a:p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Total Upstream capacity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Total Downstream capacity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162">
                <a:tc rowSpan="5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32@100G</a:t>
                      </a:r>
                      <a:b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</a:br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(Wedge100)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i="1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&gt;&gt;200G</a:t>
                      </a:r>
                      <a:endParaRPr lang="en-US" sz="2000" b="0" i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6.2T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&gt;&gt;800G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24.8T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416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i="1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&gt;&gt;3.2T</a:t>
                      </a:r>
                      <a:endParaRPr lang="en-US" sz="2000" b="0" i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22.4T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&gt;&gt;25.6T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179.2T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16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16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6.4T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44.8T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51.2T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358.4T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416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6.4T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57.6T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16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102.4T</a:t>
                      </a:r>
                      <a:endParaRPr lang="en-US" sz="20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921.6T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416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28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1.6T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78.4T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32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51.2T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2.508P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32851" y="11660218"/>
            <a:ext cx="1645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defTabSz="914400" hangingPunct="1">
              <a:defRPr/>
            </a:pP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Note: when m &lt; (</a:t>
            </a:r>
            <a:r>
              <a:rPr lang="en-US" sz="2800" i="1" dirty="0">
                <a:latin typeface="FreightSansLFPro" charset="0"/>
                <a:ea typeface="FreightSansLFPro" charset="0"/>
                <a:cs typeface="FreightSansLFPro" charset="0"/>
              </a:rPr>
              <a:t>subswitch</a:t>
            </a: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 radix / 2), the Upstream layer is over-sized. This might be useful if the upstream layer growth is driven by radix and not by bandwidth. </a:t>
            </a:r>
            <a:endParaRPr lang="en-US" sz="2800" b="1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2957" y="9775371"/>
            <a:ext cx="14095968" cy="912614"/>
          </a:xfrm>
          <a:prstGeom prst="rect">
            <a:avLst/>
          </a:prstGeom>
          <a:noFill/>
          <a:ln w="168275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763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FFFFFF"/>
              </a:solidFill>
              <a:latin typeface="FreightSansLFPro Semibold"/>
              <a:sym typeface="FreightSansLFPro Semi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29030" y="9641827"/>
            <a:ext cx="349326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0"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sz="2500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Extremely asymmetric </a:t>
            </a:r>
            <a:br>
              <a:rPr lang="en-US" sz="2500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500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North-South vs East-West</a:t>
            </a:r>
            <a:br>
              <a:rPr lang="en-US" sz="2500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500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options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7038599" y="10217426"/>
            <a:ext cx="1011256" cy="1425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396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 implementation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Resiliency and operation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552198" y="6038088"/>
            <a:ext cx="21336000" cy="1350264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232851" y="4229704"/>
            <a:ext cx="12995213" cy="8937656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685800" indent="-685800" algn="l">
              <a:buFont typeface="Arial" charset="0"/>
              <a:buChar char="•"/>
            </a:pPr>
            <a:endParaRPr lang="en-US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endParaRPr lang="en-US" sz="4000" i="1" dirty="0"/>
          </a:p>
          <a:p>
            <a:pPr marL="742950" lvl="8" indent="-742950" algn="l">
              <a:buFont typeface="+mj-lt"/>
              <a:buAutoNum type="alphaUcPeriod"/>
            </a:pP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942108" y="4054210"/>
            <a:ext cx="10691092" cy="842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Ability to be very granular on how we operate the system:</a:t>
            </a: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Operate at </a:t>
            </a:r>
            <a:r>
              <a:rPr lang="en-US" b="1" dirty="0">
                <a:latin typeface="FreightSansLFPro" charset="0"/>
                <a:ea typeface="FreightSansLFPro" charset="0"/>
                <a:cs typeface="FreightSansLFPro" charset="0"/>
              </a:rPr>
              <a:t>“subswitch” level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/>
            </a:r>
            <a:br>
              <a:rPr lang="en-US" dirty="0"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Example, individual </a:t>
            </a:r>
            <a:r>
              <a:rPr lang="en-US" sz="2800" i="1" dirty="0">
                <a:latin typeface="FreightSansLFPro" charset="0"/>
                <a:ea typeface="FreightSansLFPro" charset="0"/>
                <a:cs typeface="FreightSansLFPro" charset="0"/>
              </a:rPr>
              <a:t>subswitch</a:t>
            </a: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 failure represents a a very small degradation of the total capacity </a:t>
            </a: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Operate at </a:t>
            </a:r>
            <a:r>
              <a:rPr lang="en-US" b="1" dirty="0">
                <a:latin typeface="FreightSansLFPro" charset="0"/>
                <a:ea typeface="FreightSansLFPro" charset="0"/>
                <a:cs typeface="FreightSansLFPro" charset="0"/>
              </a:rPr>
              <a:t>“node” level</a:t>
            </a:r>
            <a:br>
              <a:rPr lang="en-US" b="1" dirty="0"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For example, take all Upstream and Downstream </a:t>
            </a:r>
            <a:r>
              <a:rPr lang="en-US" sz="2800" i="1" dirty="0">
                <a:latin typeface="FreightSansLFPro" charset="0"/>
                <a:ea typeface="FreightSansLFPro" charset="0"/>
                <a:cs typeface="FreightSansLFPro" charset="0"/>
              </a:rPr>
              <a:t>subswitches</a:t>
            </a: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 in a given node out of service</a:t>
            </a: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Different tools have the notion of this hierarchy (“node” vs “</a:t>
            </a:r>
            <a:r>
              <a:rPr lang="en-US" i="1" dirty="0">
                <a:latin typeface="FreightSansLFPro" charset="0"/>
                <a:ea typeface="FreightSansLFPro" charset="0"/>
                <a:cs typeface="FreightSansLFPro" charset="0"/>
              </a:rPr>
              <a:t>subswitch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”), so operation on different constructs is transparent</a:t>
            </a: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2311" y="2952866"/>
            <a:ext cx="11903229" cy="826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 implementation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Resiliency and operation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552198" y="6038088"/>
            <a:ext cx="21336000" cy="1350264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232851" y="4229704"/>
            <a:ext cx="12995213" cy="8937656"/>
          </a:xfrm>
          <a:prstGeom prst="rect">
            <a:avLst/>
          </a:prstGeom>
        </p:spPr>
        <p:txBody>
          <a:bodyPr/>
          <a:lstStyle>
            <a:lvl1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685800" indent="-685800" algn="l">
              <a:buFont typeface="Arial" charset="0"/>
              <a:buChar char="•"/>
            </a:pPr>
            <a:endParaRPr lang="en-US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endParaRPr lang="en-US" sz="4000" dirty="0"/>
          </a:p>
          <a:p>
            <a:pPr marL="571500" lvl="8" indent="-571500" algn="l">
              <a:buFont typeface="Arial" charset="0"/>
              <a:buChar char="•"/>
            </a:pPr>
            <a:endParaRPr lang="en-US" sz="4000" i="1" dirty="0"/>
          </a:p>
          <a:p>
            <a:pPr marL="742950" lvl="8" indent="-742950" algn="l">
              <a:buFont typeface="+mj-lt"/>
              <a:buAutoNum type="alphaUcPeriod"/>
            </a:pP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942108" y="4054210"/>
            <a:ext cx="10691092" cy="866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Ability to be very granular on how we operate the system:</a:t>
            </a: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Operate at </a:t>
            </a:r>
            <a:r>
              <a:rPr lang="en-US" b="1" dirty="0">
                <a:latin typeface="FreightSansLFPro" charset="0"/>
                <a:ea typeface="FreightSansLFPro" charset="0"/>
                <a:cs typeface="FreightSansLFPro" charset="0"/>
              </a:rPr>
              <a:t>“subswitch” level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/>
            </a:r>
            <a:br>
              <a:rPr lang="en-US" dirty="0"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Example, individual </a:t>
            </a:r>
            <a:r>
              <a:rPr lang="en-US" sz="2800" i="1" dirty="0">
                <a:latin typeface="FreightSansLFPro" charset="0"/>
                <a:ea typeface="FreightSansLFPro" charset="0"/>
                <a:cs typeface="FreightSansLFPro" charset="0"/>
              </a:rPr>
              <a:t>subswitch</a:t>
            </a: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 failure represents a a very small degradation of the total capacity </a:t>
            </a: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Operate at </a:t>
            </a:r>
            <a:r>
              <a:rPr lang="en-US" b="1" dirty="0">
                <a:latin typeface="FreightSansLFPro" charset="0"/>
                <a:ea typeface="FreightSansLFPro" charset="0"/>
                <a:cs typeface="FreightSansLFPro" charset="0"/>
              </a:rPr>
              <a:t>“node” level</a:t>
            </a:r>
            <a:br>
              <a:rPr lang="en-US" b="1" dirty="0">
                <a:latin typeface="FreightSansLFPro" charset="0"/>
                <a:ea typeface="FreightSansLFPro" charset="0"/>
                <a:cs typeface="FreightSansLFPro" charset="0"/>
              </a:rPr>
            </a:b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For example, take all Upstream and Downstream </a:t>
            </a:r>
            <a:r>
              <a:rPr lang="en-US" sz="2800" i="1" dirty="0">
                <a:latin typeface="FreightSansLFPro" charset="0"/>
                <a:ea typeface="FreightSansLFPro" charset="0"/>
                <a:cs typeface="FreightSansLFPro" charset="0"/>
              </a:rPr>
              <a:t>subswitches</a:t>
            </a:r>
            <a:r>
              <a:rPr lang="en-US" sz="2800" dirty="0">
                <a:latin typeface="FreightSansLFPro" charset="0"/>
                <a:ea typeface="FreightSansLFPro" charset="0"/>
                <a:cs typeface="FreightSansLFPro" charset="0"/>
              </a:rPr>
              <a:t> in a given node out of service</a:t>
            </a: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latin typeface="FreightSansLFPro" charset="0"/>
              <a:ea typeface="FreightSansLFPro" charset="0"/>
              <a:cs typeface="FreightSansLFPro" charset="0"/>
            </a:endParaRPr>
          </a:p>
          <a:p>
            <a:pPr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Different tools have the notion of this hierarchy (“node” vs “</a:t>
            </a:r>
            <a:r>
              <a:rPr lang="en-US" i="1" dirty="0">
                <a:latin typeface="FreightSansLFPro" charset="0"/>
                <a:ea typeface="FreightSansLFPro" charset="0"/>
                <a:cs typeface="FreightSansLFPro" charset="0"/>
              </a:rPr>
              <a:t>subswitch</a:t>
            </a:r>
            <a:r>
              <a:rPr lang="en-US" dirty="0">
                <a:latin typeface="FreightSansLFPro" charset="0"/>
                <a:ea typeface="FreightSansLFPro" charset="0"/>
                <a:cs typeface="FreightSansLFPro" charset="0"/>
              </a:rPr>
              <a:t>”), so operation on different constructs is transparent</a:t>
            </a:r>
          </a:p>
          <a:p>
            <a:pPr marL="571500" lvl="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6790" y="2936611"/>
            <a:ext cx="12128500" cy="84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6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xfrm>
            <a:off x="0" y="2795948"/>
            <a:ext cx="24384000" cy="477520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11500" dirty="0"/>
              <a:t>Fabric Aggregator</a:t>
            </a:r>
            <a:r>
              <a:rPr lang="en-US" sz="8400" dirty="0"/>
              <a:t/>
            </a:r>
            <a:br>
              <a:rPr lang="en-US" sz="8400" dirty="0"/>
            </a:br>
            <a:r>
              <a:rPr lang="en-US" sz="8400" dirty="0"/>
              <a:t/>
            </a:r>
            <a:br>
              <a:rPr lang="en-US" sz="8400" dirty="0"/>
            </a:br>
            <a:r>
              <a:rPr lang="en-US" sz="5400" dirty="0"/>
              <a:t>Hardware Design</a:t>
            </a:r>
            <a:endParaRPr sz="3200" dirty="0"/>
          </a:p>
        </p:txBody>
      </p:sp>
      <p:sp>
        <p:nvSpPr>
          <p:cNvPr id="42" name="Name/Title/Company. 32pt. Title Case. Book."/>
          <p:cNvSpPr txBox="1">
            <a:spLocks noGrp="1"/>
          </p:cNvSpPr>
          <p:nvPr>
            <p:ph type="body" sz="quarter" idx="1"/>
          </p:nvPr>
        </p:nvSpPr>
        <p:spPr>
          <a:xfrm>
            <a:off x="3187148" y="8999760"/>
            <a:ext cx="18288000" cy="33115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/>
              <a:t>Naader Hasani - Network HW Engineer - Facebook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13570654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xfrm>
            <a:off x="673509" y="4191429"/>
            <a:ext cx="23036981" cy="4775201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r>
              <a:rPr lang="en-US" sz="8400" dirty="0"/>
              <a:t>Scalable Designs for Data Center </a:t>
            </a:r>
            <a:r>
              <a:rPr lang="en-US" sz="8400" dirty="0" smtClean="0"/>
              <a:t>Network</a:t>
            </a:r>
            <a:r>
              <a:rPr lang="en-US" sz="8400" dirty="0"/>
              <a:t/>
            </a:r>
            <a:br>
              <a:rPr lang="en-US" sz="8400" dirty="0"/>
            </a:br>
            <a:r>
              <a:rPr lang="en-US" sz="8400" dirty="0" smtClean="0"/>
              <a:t/>
            </a:r>
            <a:br>
              <a:rPr lang="en-US" sz="8400" dirty="0" smtClean="0"/>
            </a:br>
            <a:r>
              <a:rPr lang="en-US" sz="8400" dirty="0" smtClean="0"/>
              <a:t>Fabric </a:t>
            </a:r>
            <a:r>
              <a:rPr lang="en-US" sz="8400" dirty="0"/>
              <a:t>Aggregator</a:t>
            </a:r>
            <a:br>
              <a:rPr lang="en-US" sz="8400" dirty="0"/>
            </a:br>
            <a:endParaRPr sz="8400" dirty="0"/>
          </a:p>
        </p:txBody>
      </p:sp>
      <p:sp>
        <p:nvSpPr>
          <p:cNvPr id="42" name="Name/Title/Company. 32pt. Title Case. Book."/>
          <p:cNvSpPr txBox="1">
            <a:spLocks noGrp="1"/>
          </p:cNvSpPr>
          <p:nvPr>
            <p:ph type="body" sz="quarter" idx="1"/>
          </p:nvPr>
        </p:nvSpPr>
        <p:spPr>
          <a:xfrm>
            <a:off x="3047999" y="9822036"/>
            <a:ext cx="18288000" cy="33115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João Ferreira - Network Engineer - Facebook</a:t>
            </a:r>
            <a:br>
              <a:rPr lang="en-US" sz="3200" dirty="0"/>
            </a:br>
            <a:r>
              <a:rPr lang="en-US" sz="3200" dirty="0"/>
              <a:t>Naader Hasani - Network Hardware Engineer - Facebook</a:t>
            </a:r>
            <a:endParaRPr sz="320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  <a:p>
            <a:endParaRPr lang="en-US" dirty="0"/>
          </a:p>
          <a:p>
            <a:r>
              <a:rPr lang="en-US" dirty="0"/>
              <a:t>Design Approach</a:t>
            </a:r>
          </a:p>
          <a:p>
            <a:endParaRPr lang="en-US" dirty="0"/>
          </a:p>
          <a:p>
            <a:r>
              <a:rPr lang="en-US" dirty="0"/>
              <a:t>Cable Assembly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663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Unit of bandwidth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What we replicate to meet the overall bandwidth demand of a tier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Applicable to all tiers of the data center network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”AGG Node” in Joao’s section</a:t>
            </a:r>
          </a:p>
          <a:p>
            <a:pPr marL="0" lvl="7" indent="0">
              <a:buNone/>
            </a:pPr>
            <a:endParaRPr lang="en-US" dirty="0"/>
          </a:p>
          <a:p>
            <a:pPr marL="0" lvl="7" indent="0">
              <a:buNone/>
            </a:pPr>
            <a:r>
              <a:rPr lang="en-US" dirty="0"/>
              <a:t>Rack </a:t>
            </a:r>
          </a:p>
          <a:p>
            <a:pPr marL="1143000" lvl="8" indent="-685800"/>
            <a:r>
              <a:rPr lang="en-US" dirty="0"/>
              <a:t>A physical container with space, power, and cooling constraints</a:t>
            </a:r>
          </a:p>
          <a:p>
            <a:pPr marL="1143000" lvl="8" indent="-685800"/>
            <a:endParaRPr lang="en-US" dirty="0"/>
          </a:p>
          <a:p>
            <a:pPr marL="0" lvl="7" indent="0">
              <a:buNone/>
            </a:pPr>
            <a:r>
              <a:rPr lang="en-US" dirty="0"/>
              <a:t>How to map the AGG Node to a rack?</a:t>
            </a:r>
          </a:p>
          <a:p>
            <a:pPr marL="1143000" lvl="8" indent="-685800">
              <a:buFont typeface="Arial" panose="020B0604020202020204" pitchFamily="34" charset="0"/>
              <a:buChar char="•"/>
            </a:pPr>
            <a:r>
              <a:rPr lang="en-US" dirty="0"/>
              <a:t>May not utilize the rack efficiently</a:t>
            </a:r>
          </a:p>
          <a:p>
            <a:pPr marL="1143000" lvl="8" indent="-685800">
              <a:buFont typeface="Arial" panose="020B0604020202020204" pitchFamily="34" charset="0"/>
              <a:buChar char="•"/>
            </a:pPr>
            <a:r>
              <a:rPr lang="en-US" dirty="0"/>
              <a:t>May not fit in one rack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28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to build the AGG Node?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What do we need?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Flexibility in east-west and north-south bandwidth ratios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Scalability as the demands grow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Iterability – must be quick to spin</a:t>
            </a:r>
          </a:p>
          <a:p>
            <a:pPr marL="0" lvl="7" indent="0">
              <a:buNone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So where does “rack” fit in this picture?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As a design parameter not a limiting constraint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580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Approach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So, how did we do it?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Decided on DC-facing and BB-facing bandwidth ratios and the striping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DU = 24;    UU= 8  </a:t>
            </a:r>
            <a:r>
              <a:rPr lang="en-US" dirty="0">
                <a:sym typeface="Wingdings" pitchFamily="2" charset="2"/>
              </a:rPr>
              <a:t> Fits in a rack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Decoupled the backplane as a standalone component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Ended up with 2 building blocks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Switches  -- DU and UU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Topology  -- Interconnecting the DU and UU layers</a:t>
            </a:r>
          </a:p>
          <a:p>
            <a:pPr marL="0" lvl="7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82B84F50-FF64-7940-850C-7CA4D74654D9}"/>
              </a:ext>
            </a:extLst>
          </p:cNvPr>
          <p:cNvSpPr/>
          <p:nvPr/>
        </p:nvSpPr>
        <p:spPr>
          <a:xfrm>
            <a:off x="2771536" y="8423780"/>
            <a:ext cx="13130103" cy="1028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75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97774D-0AA6-0F45-9267-2748D3A86401}"/>
              </a:ext>
            </a:extLst>
          </p:cNvPr>
          <p:cNvSpPr txBox="1"/>
          <p:nvPr/>
        </p:nvSpPr>
        <p:spPr>
          <a:xfrm>
            <a:off x="17155525" y="7408119"/>
            <a:ext cx="6617515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Topology disaggregation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A46D4D9-B583-F24B-8DE3-3EF4EB38D366}"/>
              </a:ext>
            </a:extLst>
          </p:cNvPr>
          <p:cNvCxnSpPr>
            <a:stCxn id="2" idx="1"/>
          </p:cNvCxnSpPr>
          <p:nvPr/>
        </p:nvCxnSpPr>
        <p:spPr>
          <a:xfrm flipH="1">
            <a:off x="15901639" y="7869783"/>
            <a:ext cx="1253886" cy="1095797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892083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7396" y="530898"/>
            <a:ext cx="21945600" cy="1342418"/>
          </a:xfrm>
        </p:spPr>
        <p:txBody>
          <a:bodyPr/>
          <a:lstStyle/>
          <a:p>
            <a:r>
              <a:rPr lang="en-US" dirty="0"/>
              <a:t>AGG Node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7164C4-3042-F040-B28F-1A31217D5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598" y="2349665"/>
            <a:ext cx="18671178" cy="7219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B3451AC-9B46-314B-8CCE-91E06DF451D0}"/>
              </a:ext>
            </a:extLst>
          </p:cNvPr>
          <p:cNvSpPr txBox="1"/>
          <p:nvPr/>
        </p:nvSpPr>
        <p:spPr>
          <a:xfrm>
            <a:off x="18649788" y="5384703"/>
            <a:ext cx="4946192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 Cable Assembly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A150C377-4212-AC41-B58F-5BC56C83DC79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6414596" y="5846367"/>
            <a:ext cx="2235192" cy="46167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1B3DBD-5E83-E447-BA86-371CB2039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405" y="11110248"/>
            <a:ext cx="14805800" cy="1799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AB0974-DF95-3945-AA69-8906EB99752E}"/>
              </a:ext>
            </a:extLst>
          </p:cNvPr>
          <p:cNvSpPr txBox="1"/>
          <p:nvPr/>
        </p:nvSpPr>
        <p:spPr>
          <a:xfrm>
            <a:off x="2612405" y="10419127"/>
            <a:ext cx="7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Wedge-100:     32x100G</a:t>
            </a:r>
          </a:p>
        </p:txBody>
      </p:sp>
    </p:spTree>
    <p:extLst>
      <p:ext uri="{BB962C8B-B14F-4D97-AF65-F5344CB8AC3E}">
        <p14:creationId xmlns:p14="http://schemas.microsoft.com/office/powerpoint/2010/main" val="911657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Assembly Unit -- CAU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Design Goals:</a:t>
            </a:r>
          </a:p>
          <a:p>
            <a:r>
              <a:rPr lang="en-US" dirty="0"/>
              <a:t>Serviceability above cost</a:t>
            </a:r>
          </a:p>
          <a:p>
            <a:r>
              <a:rPr lang="en-US" dirty="0"/>
              <a:t>Trivial install and connection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Options:</a:t>
            </a:r>
          </a:p>
          <a:p>
            <a:r>
              <a:rPr lang="en-US" dirty="0"/>
              <a:t>Optical</a:t>
            </a:r>
          </a:p>
          <a:p>
            <a:pPr lvl="1"/>
            <a:r>
              <a:rPr lang="en-US" dirty="0"/>
              <a:t>Traditional Patch Panel (TRM) </a:t>
            </a:r>
            <a:r>
              <a:rPr lang="mr-IN" dirty="0"/>
              <a:t>–</a:t>
            </a:r>
            <a:r>
              <a:rPr lang="en-US" dirty="0"/>
              <a:t> manual process </a:t>
            </a:r>
            <a:r>
              <a:rPr lang="mr-IN" dirty="0"/>
              <a:t>–</a:t>
            </a:r>
            <a:r>
              <a:rPr lang="en-US" dirty="0"/>
              <a:t> density limit</a:t>
            </a:r>
          </a:p>
          <a:p>
            <a:pPr lvl="1"/>
            <a:r>
              <a:rPr lang="en-US" dirty="0"/>
              <a:t>Robotically routed fiber </a:t>
            </a:r>
            <a:r>
              <a:rPr lang="mr-IN" dirty="0"/>
              <a:t>–</a:t>
            </a:r>
            <a:r>
              <a:rPr lang="en-US" dirty="0"/>
              <a:t> fully automated </a:t>
            </a:r>
            <a:r>
              <a:rPr lang="mr-IN" dirty="0"/>
              <a:t>–</a:t>
            </a:r>
            <a:r>
              <a:rPr lang="en-US" dirty="0"/>
              <a:t> higher fiber density (250um pitch)</a:t>
            </a:r>
          </a:p>
          <a:p>
            <a:r>
              <a:rPr lang="en-US" dirty="0"/>
              <a:t>Electrical</a:t>
            </a:r>
          </a:p>
          <a:p>
            <a:pPr lvl="1"/>
            <a:r>
              <a:rPr lang="en-US" dirty="0"/>
              <a:t>DAC</a:t>
            </a:r>
          </a:p>
        </p:txBody>
      </p:sp>
    </p:spTree>
    <p:extLst>
      <p:ext uri="{BB962C8B-B14F-4D97-AF65-F5344CB8AC3E}">
        <p14:creationId xmlns:p14="http://schemas.microsoft.com/office/powerpoint/2010/main" val="521800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-- PSM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41E532-3002-C34A-8C65-1D1B2C578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153" y="2207419"/>
            <a:ext cx="5999694" cy="11200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B1E8CA-6CEB-3244-BD30-5AC68B736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831" y="2433360"/>
            <a:ext cx="14195885" cy="10646913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4F3509E3-984E-0E46-9D18-46B591C1B7EC}"/>
              </a:ext>
            </a:extLst>
          </p:cNvPr>
          <p:cNvSpPr/>
          <p:nvPr/>
        </p:nvSpPr>
        <p:spPr>
          <a:xfrm>
            <a:off x="6919912" y="2614612"/>
            <a:ext cx="7155044" cy="37290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75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92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-- PSM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FD8CFB4-F94A-C14E-B8C0-5F1E8D282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924" y="2482536"/>
            <a:ext cx="13454148" cy="100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891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-- PSM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E082FD-9002-854B-890F-A4FC97A1B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219" y="2547129"/>
            <a:ext cx="15951558" cy="10646913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8B37689C-3E42-BD4C-8BB0-E3F9E461ED0F}"/>
              </a:ext>
            </a:extLst>
          </p:cNvPr>
          <p:cNvSpPr/>
          <p:nvPr/>
        </p:nvSpPr>
        <p:spPr>
          <a:xfrm>
            <a:off x="7129615" y="4414837"/>
            <a:ext cx="2876398" cy="14144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75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C018E4-8338-4B43-B161-14148CB55A7B}"/>
              </a:ext>
            </a:extLst>
          </p:cNvPr>
          <p:cNvSpPr txBox="1"/>
          <p:nvPr/>
        </p:nvSpPr>
        <p:spPr>
          <a:xfrm>
            <a:off x="3004394" y="4285936"/>
            <a:ext cx="446124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 b="1" dirty="0">
                <a:solidFill>
                  <a:srgbClr val="FF0000"/>
                </a:solidFill>
              </a:rPr>
              <a:t>8 x 3 = 24 </a:t>
            </a:r>
          </a:p>
          <a:p>
            <a:r>
              <a:rPr lang="en-US" sz="4725" b="1" dirty="0">
                <a:solidFill>
                  <a:srgbClr val="FF0000"/>
                </a:solidFill>
              </a:rPr>
              <a:t>UU downlinks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353BBF-C8A2-B440-8402-72A9373A34CE}"/>
              </a:ext>
            </a:extLst>
          </p:cNvPr>
          <p:cNvSpPr txBox="1"/>
          <p:nvPr/>
        </p:nvSpPr>
        <p:spPr>
          <a:xfrm>
            <a:off x="1355282" y="6936937"/>
            <a:ext cx="5623479" cy="227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 b="1" dirty="0">
                <a:solidFill>
                  <a:srgbClr val="FF0000"/>
                </a:solidFill>
              </a:rPr>
              <a:t>3 x 3 = 9  (8 are used) </a:t>
            </a:r>
          </a:p>
          <a:p>
            <a:r>
              <a:rPr lang="en-US" sz="4725" b="1" dirty="0">
                <a:solidFill>
                  <a:srgbClr val="FF0000"/>
                </a:solidFill>
              </a:rPr>
              <a:t>DU uplinks</a:t>
            </a: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576AAF7D-84C7-B046-9516-CCF2D80E686E}"/>
              </a:ext>
            </a:extLst>
          </p:cNvPr>
          <p:cNvSpPr/>
          <p:nvPr/>
        </p:nvSpPr>
        <p:spPr>
          <a:xfrm>
            <a:off x="7134093" y="7194629"/>
            <a:ext cx="2228983" cy="94924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75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25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-- PSM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B07264-EAF1-CD4C-B381-E28B25BDD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80986" y="604420"/>
            <a:ext cx="10422024" cy="1389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83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xfrm>
            <a:off x="0" y="2795948"/>
            <a:ext cx="24384000" cy="477520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11500" dirty="0"/>
              <a:t>Fabric Aggregator</a:t>
            </a:r>
            <a:r>
              <a:rPr lang="en-US" sz="8400" dirty="0"/>
              <a:t/>
            </a:r>
            <a:br>
              <a:rPr lang="en-US" sz="8400" dirty="0"/>
            </a:br>
            <a:r>
              <a:rPr lang="en-US" sz="8400" dirty="0"/>
              <a:t/>
            </a:r>
            <a:br>
              <a:rPr lang="en-US" sz="8400" dirty="0"/>
            </a:br>
            <a:r>
              <a:rPr lang="en-US" sz="5400" dirty="0"/>
              <a:t>Architecture and design principles</a:t>
            </a:r>
            <a:endParaRPr sz="3200" dirty="0"/>
          </a:p>
        </p:txBody>
      </p:sp>
      <p:sp>
        <p:nvSpPr>
          <p:cNvPr id="42" name="Name/Title/Company. 32pt. Title Case. Book."/>
          <p:cNvSpPr txBox="1">
            <a:spLocks noGrp="1"/>
          </p:cNvSpPr>
          <p:nvPr>
            <p:ph type="body" sz="quarter" idx="1"/>
          </p:nvPr>
        </p:nvSpPr>
        <p:spPr>
          <a:xfrm>
            <a:off x="3187148" y="8999760"/>
            <a:ext cx="18288000" cy="33115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/>
              <a:t>João Ferreira - Network Engineer - Facebook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5116314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– CWDM4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9FC7DA-F7C5-5846-8128-0C79C0510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36" y="2691924"/>
            <a:ext cx="19482876" cy="10466864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1E1E653F-74FC-1140-941A-783BF8DAC5C3}"/>
              </a:ext>
            </a:extLst>
          </p:cNvPr>
          <p:cNvSpPr/>
          <p:nvPr/>
        </p:nvSpPr>
        <p:spPr>
          <a:xfrm>
            <a:off x="6662737" y="5443537"/>
            <a:ext cx="1928813" cy="124014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75" dirty="0">
              <a:solidFill>
                <a:srgbClr val="FFFFFF"/>
              </a:solidFill>
            </a:endParaRPr>
          </a:p>
        </p:txBody>
      </p:sp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xmlns="" id="{63A68EF4-A9EA-3848-9B97-1CC0F850A49D}"/>
              </a:ext>
            </a:extLst>
          </p:cNvPr>
          <p:cNvSpPr/>
          <p:nvPr/>
        </p:nvSpPr>
        <p:spPr>
          <a:xfrm>
            <a:off x="6405562" y="8401050"/>
            <a:ext cx="900113" cy="7715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75" dirty="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B0E9F4-6C27-8A4E-9153-BA70986302B6}"/>
              </a:ext>
            </a:extLst>
          </p:cNvPr>
          <p:cNvSpPr txBox="1"/>
          <p:nvPr/>
        </p:nvSpPr>
        <p:spPr>
          <a:xfrm>
            <a:off x="2590800" y="5379433"/>
            <a:ext cx="411480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 b="1" dirty="0">
                <a:solidFill>
                  <a:srgbClr val="FF0000"/>
                </a:solidFill>
              </a:rPr>
              <a:t>2 x 12 = 24</a:t>
            </a:r>
          </a:p>
          <a:p>
            <a:r>
              <a:rPr lang="en-US" sz="4725" b="1" dirty="0">
                <a:solidFill>
                  <a:srgbClr val="FF0000"/>
                </a:solidFill>
              </a:rPr>
              <a:t>UU downlinks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EE44A30-BE0C-8449-9748-60E6A7B8159B}"/>
              </a:ext>
            </a:extLst>
          </p:cNvPr>
          <p:cNvSpPr txBox="1"/>
          <p:nvPr/>
        </p:nvSpPr>
        <p:spPr>
          <a:xfrm>
            <a:off x="2740819" y="7686499"/>
            <a:ext cx="411480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 b="1" dirty="0">
                <a:solidFill>
                  <a:srgbClr val="FF0000"/>
                </a:solidFill>
              </a:rPr>
              <a:t>1 x 8 = 8</a:t>
            </a:r>
          </a:p>
          <a:p>
            <a:r>
              <a:rPr lang="en-US" sz="4725" b="1" dirty="0">
                <a:solidFill>
                  <a:srgbClr val="FF0000"/>
                </a:solidFill>
              </a:rPr>
              <a:t>DU uplinks</a:t>
            </a:r>
          </a:p>
        </p:txBody>
      </p:sp>
    </p:spTree>
    <p:extLst>
      <p:ext uri="{BB962C8B-B14F-4D97-AF65-F5344CB8AC3E}">
        <p14:creationId xmlns:p14="http://schemas.microsoft.com/office/powerpoint/2010/main" val="2127600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– CWDM4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3F68EB-20F0-AB47-B401-9C98E7FF5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685" y="2220269"/>
            <a:ext cx="14455378" cy="1095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1944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– Pigtail AOC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CC89C0-AA4D-0441-863C-67236F07E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347" y="2926020"/>
            <a:ext cx="5529263" cy="10057321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FA454D29-B4BF-604C-842F-91844C1C938B}"/>
              </a:ext>
            </a:extLst>
          </p:cNvPr>
          <p:cNvSpPr/>
          <p:nvPr/>
        </p:nvSpPr>
        <p:spPr>
          <a:xfrm>
            <a:off x="8592939" y="2714388"/>
            <a:ext cx="1414463" cy="1054417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75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36D65B-9A5F-CC43-B0B9-A3422BA8D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888" y="2976919"/>
            <a:ext cx="7270749" cy="1000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2450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Plane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E90BBB-A18E-7249-B8BC-0FB51D80E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4620" y="2483065"/>
            <a:ext cx="7555774" cy="3564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307A05-03FC-C64B-AE59-E60ECE031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4619" y="7051526"/>
            <a:ext cx="7555775" cy="3238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3C30FE2-5A76-FB4F-B60A-7996930AA41F}"/>
              </a:ext>
            </a:extLst>
          </p:cNvPr>
          <p:cNvSpPr txBox="1"/>
          <p:nvPr/>
        </p:nvSpPr>
        <p:spPr>
          <a:xfrm>
            <a:off x="13104619" y="1763137"/>
            <a:ext cx="3600450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 b="1" dirty="0"/>
              <a:t>UU Panel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589A3D-18A6-734C-82C3-A85D397C3EDC}"/>
              </a:ext>
            </a:extLst>
          </p:cNvPr>
          <p:cNvSpPr txBox="1"/>
          <p:nvPr/>
        </p:nvSpPr>
        <p:spPr>
          <a:xfrm>
            <a:off x="13104618" y="6278922"/>
            <a:ext cx="3600450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 b="1" dirty="0"/>
              <a:t>DU Panel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6F8DB80-0B47-5148-BFC9-01F9A1C86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198" y="10831957"/>
            <a:ext cx="17327166" cy="21056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C2B6195-F20B-FD48-9450-11B246821266}"/>
              </a:ext>
            </a:extLst>
          </p:cNvPr>
          <p:cNvSpPr/>
          <p:nvPr/>
        </p:nvSpPr>
        <p:spPr>
          <a:xfrm>
            <a:off x="4652090" y="10316463"/>
            <a:ext cx="6078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P1</a:t>
            </a:r>
            <a:endParaRPr lang="en-US" sz="27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E1E5E0C-ED6A-3747-B239-8ABCF50BB5DB}"/>
              </a:ext>
            </a:extLst>
          </p:cNvPr>
          <p:cNvSpPr/>
          <p:nvPr/>
        </p:nvSpPr>
        <p:spPr>
          <a:xfrm>
            <a:off x="5391914" y="10316463"/>
            <a:ext cx="6078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P3</a:t>
            </a:r>
            <a:endParaRPr lang="en-US" sz="27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618556-D2F2-2D48-9E85-AA103FC8B4B4}"/>
              </a:ext>
            </a:extLst>
          </p:cNvPr>
          <p:cNvSpPr/>
          <p:nvPr/>
        </p:nvSpPr>
        <p:spPr>
          <a:xfrm>
            <a:off x="6435170" y="10316463"/>
            <a:ext cx="6078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P5</a:t>
            </a:r>
            <a:endParaRPr lang="en-US" sz="27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23C5BBE-BDBF-4440-8310-56D20EE862E4}"/>
              </a:ext>
            </a:extLst>
          </p:cNvPr>
          <p:cNvSpPr/>
          <p:nvPr/>
        </p:nvSpPr>
        <p:spPr>
          <a:xfrm>
            <a:off x="7222885" y="10316463"/>
            <a:ext cx="6078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P7</a:t>
            </a:r>
            <a:endParaRPr lang="en-US" sz="27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AAC9F28-D815-E444-B27B-E8FBE2C7A1B4}"/>
              </a:ext>
            </a:extLst>
          </p:cNvPr>
          <p:cNvSpPr/>
          <p:nvPr/>
        </p:nvSpPr>
        <p:spPr>
          <a:xfrm>
            <a:off x="8260515" y="10316463"/>
            <a:ext cx="6078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P9</a:t>
            </a:r>
            <a:endParaRPr lang="en-US" sz="27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E4355FF-CD0A-754A-BD9D-1F74DEC94C41}"/>
              </a:ext>
            </a:extLst>
          </p:cNvPr>
          <p:cNvSpPr/>
          <p:nvPr/>
        </p:nvSpPr>
        <p:spPr>
          <a:xfrm>
            <a:off x="9068611" y="10316463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P11</a:t>
            </a:r>
            <a:endParaRPr lang="en-US" sz="27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266733B-EB29-A744-B2D0-C33741014102}"/>
              </a:ext>
            </a:extLst>
          </p:cNvPr>
          <p:cNvSpPr/>
          <p:nvPr/>
        </p:nvSpPr>
        <p:spPr>
          <a:xfrm>
            <a:off x="9986461" y="10316463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P13</a:t>
            </a:r>
            <a:endParaRPr lang="en-US" sz="27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1682A9A-C779-F140-A777-F2F72DA9AA16}"/>
              </a:ext>
            </a:extLst>
          </p:cNvPr>
          <p:cNvSpPr/>
          <p:nvPr/>
        </p:nvSpPr>
        <p:spPr>
          <a:xfrm>
            <a:off x="10799792" y="10316462"/>
            <a:ext cx="9953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P15</a:t>
            </a:r>
            <a:endParaRPr lang="en-US" sz="27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D1CCFCA-E631-9740-9314-4DE411C143F9}"/>
              </a:ext>
            </a:extLst>
          </p:cNvPr>
          <p:cNvSpPr/>
          <p:nvPr/>
        </p:nvSpPr>
        <p:spPr>
          <a:xfrm>
            <a:off x="11778298" y="10316463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P17</a:t>
            </a:r>
            <a:endParaRPr lang="en-US" sz="27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A8130BD-20C5-7E42-B483-7C942691DA89}"/>
              </a:ext>
            </a:extLst>
          </p:cNvPr>
          <p:cNvSpPr/>
          <p:nvPr/>
        </p:nvSpPr>
        <p:spPr>
          <a:xfrm>
            <a:off x="12613330" y="10316463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P19</a:t>
            </a:r>
            <a:endParaRPr lang="en-US" sz="27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7C41D37-7B9A-B94A-967A-1EBDF2629CD4}"/>
              </a:ext>
            </a:extLst>
          </p:cNvPr>
          <p:cNvSpPr/>
          <p:nvPr/>
        </p:nvSpPr>
        <p:spPr>
          <a:xfrm>
            <a:off x="13582799" y="10316463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P21</a:t>
            </a:r>
            <a:endParaRPr lang="en-US" sz="27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3700B8F-0BA8-B342-9D88-681AC99560CA}"/>
              </a:ext>
            </a:extLst>
          </p:cNvPr>
          <p:cNvSpPr/>
          <p:nvPr/>
        </p:nvSpPr>
        <p:spPr>
          <a:xfrm>
            <a:off x="14357275" y="10316463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P23</a:t>
            </a:r>
            <a:endParaRPr lang="en-US" sz="27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5C881D1-251D-FD4F-821B-B7817C276B80}"/>
              </a:ext>
            </a:extLst>
          </p:cNvPr>
          <p:cNvSpPr/>
          <p:nvPr/>
        </p:nvSpPr>
        <p:spPr>
          <a:xfrm>
            <a:off x="15309135" y="10303629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P25</a:t>
            </a:r>
            <a:endParaRPr lang="en-US" sz="27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DD2AA21-EFB0-2641-8306-7B6BF1D1623E}"/>
              </a:ext>
            </a:extLst>
          </p:cNvPr>
          <p:cNvSpPr/>
          <p:nvPr/>
        </p:nvSpPr>
        <p:spPr>
          <a:xfrm>
            <a:off x="16127308" y="10316463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P27</a:t>
            </a:r>
            <a:endParaRPr lang="en-US" sz="27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FF2D8D9-E6B4-0B4C-973E-7C7F46B2DF38}"/>
              </a:ext>
            </a:extLst>
          </p:cNvPr>
          <p:cNvSpPr/>
          <p:nvPr/>
        </p:nvSpPr>
        <p:spPr>
          <a:xfrm>
            <a:off x="17092215" y="10316463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P29</a:t>
            </a:r>
            <a:endParaRPr lang="en-US" sz="2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E21311C-3908-1145-866C-CC88DB6F6FCF}"/>
              </a:ext>
            </a:extLst>
          </p:cNvPr>
          <p:cNvSpPr/>
          <p:nvPr/>
        </p:nvSpPr>
        <p:spPr>
          <a:xfrm>
            <a:off x="17936003" y="10316462"/>
            <a:ext cx="9953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P31</a:t>
            </a:r>
            <a:endParaRPr lang="en-US" sz="2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E974110-F883-8B42-8B51-D4ADEE5F95E7}"/>
              </a:ext>
            </a:extLst>
          </p:cNvPr>
          <p:cNvSpPr/>
          <p:nvPr/>
        </p:nvSpPr>
        <p:spPr>
          <a:xfrm>
            <a:off x="4650138" y="12841470"/>
            <a:ext cx="6078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P2</a:t>
            </a:r>
            <a:endParaRPr lang="en-US" sz="27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7348C86-E62C-AC4D-A041-DD571937AE53}"/>
              </a:ext>
            </a:extLst>
          </p:cNvPr>
          <p:cNvSpPr/>
          <p:nvPr/>
        </p:nvSpPr>
        <p:spPr>
          <a:xfrm>
            <a:off x="5389961" y="12841470"/>
            <a:ext cx="6078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P4</a:t>
            </a:r>
            <a:endParaRPr lang="en-US" sz="27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E908AB5-9B12-EA41-9E0A-B209EF2ED60A}"/>
              </a:ext>
            </a:extLst>
          </p:cNvPr>
          <p:cNvSpPr/>
          <p:nvPr/>
        </p:nvSpPr>
        <p:spPr>
          <a:xfrm>
            <a:off x="6433218" y="12841470"/>
            <a:ext cx="6078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P6</a:t>
            </a:r>
            <a:endParaRPr lang="en-US" sz="27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215A827-5696-BE42-967C-A4A0DB0055DA}"/>
              </a:ext>
            </a:extLst>
          </p:cNvPr>
          <p:cNvSpPr/>
          <p:nvPr/>
        </p:nvSpPr>
        <p:spPr>
          <a:xfrm>
            <a:off x="7220933" y="12841470"/>
            <a:ext cx="6078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P8</a:t>
            </a:r>
            <a:endParaRPr lang="en-US" sz="27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54533F5-8634-D04E-B734-399C71ADE26D}"/>
              </a:ext>
            </a:extLst>
          </p:cNvPr>
          <p:cNvSpPr/>
          <p:nvPr/>
        </p:nvSpPr>
        <p:spPr>
          <a:xfrm>
            <a:off x="8258563" y="12841470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P10</a:t>
            </a:r>
            <a:endParaRPr lang="en-US" sz="27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2AB19ED-37E7-FB4E-99C7-5E7CD6D5A789}"/>
              </a:ext>
            </a:extLst>
          </p:cNvPr>
          <p:cNvSpPr/>
          <p:nvPr/>
        </p:nvSpPr>
        <p:spPr>
          <a:xfrm>
            <a:off x="9066659" y="12841470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P12</a:t>
            </a:r>
            <a:endParaRPr lang="en-US" sz="27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33CBE1E-9BEB-7747-B1F2-20BDD86A65C8}"/>
              </a:ext>
            </a:extLst>
          </p:cNvPr>
          <p:cNvSpPr/>
          <p:nvPr/>
        </p:nvSpPr>
        <p:spPr>
          <a:xfrm>
            <a:off x="9984509" y="12841470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P14</a:t>
            </a:r>
            <a:endParaRPr lang="en-US" sz="27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79ADDD9-A71E-464E-A57B-37837DD692FA}"/>
              </a:ext>
            </a:extLst>
          </p:cNvPr>
          <p:cNvSpPr/>
          <p:nvPr/>
        </p:nvSpPr>
        <p:spPr>
          <a:xfrm>
            <a:off x="10797839" y="12841470"/>
            <a:ext cx="9953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P16</a:t>
            </a:r>
            <a:endParaRPr lang="en-US" sz="27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F7C2B62-6B03-6843-BBB3-746CC9A17981}"/>
              </a:ext>
            </a:extLst>
          </p:cNvPr>
          <p:cNvSpPr/>
          <p:nvPr/>
        </p:nvSpPr>
        <p:spPr>
          <a:xfrm>
            <a:off x="11776345" y="12841470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P18</a:t>
            </a:r>
            <a:endParaRPr lang="en-US" sz="27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28DDAAF-D5D4-0D40-ABD4-8EC4F9E115E4}"/>
              </a:ext>
            </a:extLst>
          </p:cNvPr>
          <p:cNvSpPr/>
          <p:nvPr/>
        </p:nvSpPr>
        <p:spPr>
          <a:xfrm>
            <a:off x="12611378" y="12841470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P20</a:t>
            </a:r>
            <a:endParaRPr lang="en-US" sz="27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A679BFD-449C-D54F-B173-5E4FF0D8F60D}"/>
              </a:ext>
            </a:extLst>
          </p:cNvPr>
          <p:cNvSpPr/>
          <p:nvPr/>
        </p:nvSpPr>
        <p:spPr>
          <a:xfrm>
            <a:off x="13580846" y="12841470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P22</a:t>
            </a:r>
            <a:endParaRPr lang="en-US" sz="27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2D8F3D4-59B0-A24C-94F1-052D8B2DEFFB}"/>
              </a:ext>
            </a:extLst>
          </p:cNvPr>
          <p:cNvSpPr/>
          <p:nvPr/>
        </p:nvSpPr>
        <p:spPr>
          <a:xfrm>
            <a:off x="14355323" y="12841470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P24</a:t>
            </a:r>
            <a:endParaRPr lang="en-US" sz="27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33471C0-1452-894A-8C3A-1338B265578C}"/>
              </a:ext>
            </a:extLst>
          </p:cNvPr>
          <p:cNvSpPr/>
          <p:nvPr/>
        </p:nvSpPr>
        <p:spPr>
          <a:xfrm>
            <a:off x="15307183" y="12828636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P26</a:t>
            </a:r>
            <a:endParaRPr lang="en-US" sz="27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18F34AC-4907-644A-BE23-46D486A2EAED}"/>
              </a:ext>
            </a:extLst>
          </p:cNvPr>
          <p:cNvSpPr/>
          <p:nvPr/>
        </p:nvSpPr>
        <p:spPr>
          <a:xfrm>
            <a:off x="16125355" y="12841470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P28</a:t>
            </a:r>
            <a:endParaRPr lang="en-US" sz="27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124C07A-5EE4-F043-8E2E-C735081C1A11}"/>
              </a:ext>
            </a:extLst>
          </p:cNvPr>
          <p:cNvSpPr/>
          <p:nvPr/>
        </p:nvSpPr>
        <p:spPr>
          <a:xfrm>
            <a:off x="17090263" y="12841470"/>
            <a:ext cx="8002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P30</a:t>
            </a:r>
            <a:endParaRPr lang="en-US" sz="27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C2C887F4-1984-7D45-8A14-200D29406617}"/>
              </a:ext>
            </a:extLst>
          </p:cNvPr>
          <p:cNvSpPr/>
          <p:nvPr/>
        </p:nvSpPr>
        <p:spPr>
          <a:xfrm>
            <a:off x="17934051" y="12841470"/>
            <a:ext cx="9953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rPr>
              <a:t>P32</a:t>
            </a:r>
            <a:endParaRPr lang="en-US" sz="27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4585F48-45D2-D540-8337-84ACF1482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429" y="2205850"/>
            <a:ext cx="5677021" cy="769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6855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Similar to AOC design </a:t>
            </a:r>
          </a:p>
          <a:p>
            <a:r>
              <a:rPr lang="en-US" dirty="0"/>
              <a:t>Side plane</a:t>
            </a:r>
          </a:p>
          <a:p>
            <a:pPr lvl="1"/>
            <a:r>
              <a:rPr lang="en-US" dirty="0"/>
              <a:t>3 modules using Aluminum to keep the weight down</a:t>
            </a:r>
          </a:p>
          <a:p>
            <a:pPr marL="2286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4292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By Side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4E39EC7B-5FF3-004A-9498-0D5B1EE8BA1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09807" y="4635501"/>
          <a:ext cx="20574006" cy="6213311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38683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555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641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7711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97742">
                <a:tc>
                  <a:txBody>
                    <a:bodyPr/>
                    <a:lstStyle/>
                    <a:p>
                      <a:pPr algn="ctr"/>
                      <a:r>
                        <a:rPr lang="en-US" sz="4100" dirty="0"/>
                        <a:t>Backplane</a:t>
                      </a:r>
                      <a:endParaRPr lang="en-US" sz="4100" b="1" dirty="0">
                        <a:solidFill>
                          <a:schemeClr val="bg1"/>
                        </a:solidFill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 dirty="0"/>
                        <a:t>Cost</a:t>
                      </a:r>
                      <a:endParaRPr lang="en-US" sz="4100" b="1" dirty="0">
                        <a:solidFill>
                          <a:schemeClr val="bg1"/>
                        </a:solidFill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 dirty="0"/>
                        <a:t>Scalability</a:t>
                      </a:r>
                      <a:endParaRPr lang="en-US" sz="4100" b="1" dirty="0">
                        <a:solidFill>
                          <a:schemeClr val="bg1"/>
                        </a:solidFill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 dirty="0"/>
                        <a:t>Operation</a:t>
                      </a:r>
                      <a:endParaRPr lang="en-US" sz="4100" b="1" dirty="0">
                        <a:solidFill>
                          <a:schemeClr val="bg1"/>
                        </a:solidFill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 dirty="0"/>
                        <a:t>Power</a:t>
                      </a:r>
                      <a:endParaRPr lang="en-US" sz="4100" b="1" dirty="0">
                        <a:solidFill>
                          <a:schemeClr val="bg1"/>
                        </a:solidFill>
                      </a:endParaRPr>
                    </a:p>
                  </a:txBody>
                  <a:tcPr marL="63302" marR="63302" marT="31651" marB="31651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421">
                <a:tc>
                  <a:txBody>
                    <a:bodyPr/>
                    <a:lstStyle/>
                    <a:p>
                      <a:r>
                        <a:rPr lang="en-US" sz="3400" dirty="0">
                          <a:effectLst/>
                        </a:rPr>
                        <a:t>PSM4</a:t>
                      </a:r>
                      <a:endParaRPr lang="en-US" sz="3400" b="1" dirty="0">
                        <a:effectLst/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effectLst/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effectLst/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effectLst/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63302" marR="63302" marT="31651" marB="31651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7288">
                <a:tc>
                  <a:txBody>
                    <a:bodyPr/>
                    <a:lstStyle/>
                    <a:p>
                      <a:r>
                        <a:rPr lang="en-US" sz="3400" dirty="0">
                          <a:effectLst/>
                        </a:rPr>
                        <a:t>CWDM4</a:t>
                      </a:r>
                      <a:endParaRPr lang="en-US" sz="3400" b="1" dirty="0">
                        <a:effectLst/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FFC000"/>
                          </a:solidFill>
                          <a:effectLst/>
                        </a:rPr>
                        <a:t>-</a:t>
                      </a: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B050"/>
                          </a:solidFill>
                          <a:effectLst/>
                        </a:rPr>
                        <a:t>+ 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effectLst/>
                        </a:rPr>
                        <a:t>Multi rack span</a:t>
                      </a:r>
                      <a:endParaRPr lang="en-US" sz="2800" b="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C000"/>
                          </a:solidFill>
                          <a:effectLst/>
                        </a:rPr>
                        <a:t>-</a:t>
                      </a:r>
                    </a:p>
                  </a:txBody>
                  <a:tcPr marL="63302" marR="63302" marT="31651" marB="31651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7288">
                <a:tc>
                  <a:txBody>
                    <a:bodyPr/>
                    <a:lstStyle/>
                    <a:p>
                      <a:r>
                        <a:rPr lang="en-US" sz="3400" dirty="0">
                          <a:effectLst/>
                        </a:rPr>
                        <a:t>Pigtail AOC</a:t>
                      </a:r>
                      <a:endParaRPr lang="en-US" sz="3400" b="1" dirty="0">
                        <a:effectLst/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b="0" dirty="0">
                        <a:effectLst/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b="0" dirty="0">
                        <a:effectLst/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effectLst/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63302" marR="63302" marT="31651" marB="31651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52278">
                <a:tc>
                  <a:txBody>
                    <a:bodyPr/>
                    <a:lstStyle/>
                    <a:p>
                      <a:r>
                        <a:rPr lang="en-US" sz="3400" dirty="0">
                          <a:effectLst/>
                        </a:rPr>
                        <a:t>DAC</a:t>
                      </a:r>
                      <a:endParaRPr lang="en-US" sz="3400" b="1" dirty="0">
                        <a:effectLst/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lang="en-US" sz="4400" b="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effectLst/>
                        </a:rPr>
                        <a:t>-</a:t>
                      </a:r>
                      <a:endParaRPr lang="en-US" sz="4400" b="0" dirty="0">
                        <a:solidFill>
                          <a:srgbClr val="FFC000"/>
                        </a:solidFill>
                        <a:effectLst/>
                      </a:endParaRP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C000"/>
                          </a:solidFill>
                          <a:effectLst/>
                        </a:rPr>
                        <a:t>- 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rgbClr val="FFC000"/>
                          </a:solidFill>
                          <a:effectLst/>
                        </a:rPr>
                        <a:t>Heaviest</a:t>
                      </a:r>
                    </a:p>
                  </a:txBody>
                  <a:tcPr marL="63302" marR="63302" marT="31651" marB="316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</a:p>
                  </a:txBody>
                  <a:tcPr marL="63302" marR="63302" marT="31651" marB="31651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75F65131-2244-FB49-8B0B-7C8B55BDF26A}"/>
              </a:ext>
            </a:extLst>
          </p:cNvPr>
          <p:cNvSpPr/>
          <p:nvPr/>
        </p:nvSpPr>
        <p:spPr>
          <a:xfrm>
            <a:off x="2888453" y="7171726"/>
            <a:ext cx="19416713" cy="10801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75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EDFA69-42A3-494A-985E-B1BB918A9CA8}"/>
              </a:ext>
            </a:extLst>
          </p:cNvPr>
          <p:cNvSpPr txBox="1"/>
          <p:nvPr/>
        </p:nvSpPr>
        <p:spPr>
          <a:xfrm>
            <a:off x="2309810" y="3798491"/>
            <a:ext cx="7211616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 b="1" dirty="0"/>
              <a:t>Backplane Options</a:t>
            </a:r>
          </a:p>
        </p:txBody>
      </p:sp>
    </p:spTree>
    <p:extLst>
      <p:ext uri="{BB962C8B-B14F-4D97-AF65-F5344CB8AC3E}">
        <p14:creationId xmlns:p14="http://schemas.microsoft.com/office/powerpoint/2010/main" val="384176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We built a large radix switch with</a:t>
            </a:r>
          </a:p>
          <a:p>
            <a:pPr lvl="1"/>
            <a:r>
              <a:rPr lang="en-US" dirty="0"/>
              <a:t>Proven switch building block = Wedge 100</a:t>
            </a:r>
          </a:p>
          <a:p>
            <a:pPr lvl="1"/>
            <a:r>
              <a:rPr lang="en-US" dirty="0"/>
              <a:t>A cable assembly unit</a:t>
            </a:r>
          </a:p>
          <a:p>
            <a:endParaRPr lang="en-US" dirty="0"/>
          </a:p>
          <a:p>
            <a:r>
              <a:rPr lang="en-US" dirty="0"/>
              <a:t>Validated</a:t>
            </a:r>
          </a:p>
          <a:p>
            <a:pPr lvl="1"/>
            <a:r>
              <a:rPr lang="en-US" dirty="0"/>
              <a:t>Manufacturability</a:t>
            </a:r>
          </a:p>
          <a:p>
            <a:pPr lvl="1"/>
            <a:r>
              <a:rPr lang="en-US" dirty="0"/>
              <a:t>Operationalization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6165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746"/>
          <a:stretch/>
        </p:blipFill>
        <p:spPr>
          <a:xfrm>
            <a:off x="0" y="-1"/>
            <a:ext cx="24384000" cy="136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5509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53843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Anatomy of a region</a:t>
            </a:r>
          </a:p>
          <a:p>
            <a:r>
              <a:rPr lang="en-US" dirty="0"/>
              <a:t>Fabric Aggregator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Challenges</a:t>
            </a:r>
          </a:p>
          <a:p>
            <a:pPr lvl="1"/>
            <a:r>
              <a:rPr lang="en-US" dirty="0"/>
              <a:t>Design principles</a:t>
            </a:r>
          </a:p>
          <a:p>
            <a:pPr lvl="1"/>
            <a:r>
              <a:rPr lang="en-US" dirty="0"/>
              <a:t>Node implementation</a:t>
            </a:r>
          </a:p>
          <a:p>
            <a:pPr lvl="1"/>
            <a:r>
              <a:rPr lang="en-US" dirty="0"/>
              <a:t>Operation and resiliency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8627" y="6165502"/>
            <a:ext cx="8994774" cy="1384995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0335547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network to interconnect </a:t>
            </a:r>
            <a:r>
              <a:rPr lang="en-US" dirty="0" smtClean="0"/>
              <a:t>more than 2 billion people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133" y="3511666"/>
            <a:ext cx="17315852" cy="90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9791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region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3312" y="3461009"/>
            <a:ext cx="20189952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hangingPunct="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Regions are a collection of a datacenter facilities in the same geographically proximity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Single region contain multiple fabrics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Each fabric interconnects a large number of racks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All fabrics in region are aggregated by a top level </a:t>
            </a:r>
            <a:r>
              <a:rPr lang="en-US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layer </a:t>
            </a:r>
            <a:r>
              <a:rPr lang="mr-IN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 </a:t>
            </a:r>
            <a:r>
              <a:rPr lang="en-US" b="1" u="sng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Fabric </a:t>
            </a:r>
            <a:r>
              <a:rPr lang="en-US" b="1" u="sng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Aggregation</a:t>
            </a: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 marL="285750" indent="-285750" hangingPunct="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342" y="6176932"/>
            <a:ext cx="16453773" cy="659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6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 Aggregator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Regional traffic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1" y="3511666"/>
            <a:ext cx="16514741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The aggregation </a:t>
            </a:r>
            <a:r>
              <a:rPr lang="en-US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layer is </a:t>
            </a: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”fully meshed” with all fabric planes in region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Majority of the traffic demand is inter-fabric intra-region (East-West </a:t>
            </a:r>
            <a:r>
              <a:rPr lang="en-US" b="1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&gt;&gt;</a:t>
            </a: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 North-South)</a:t>
            </a:r>
          </a:p>
          <a:p>
            <a:pPr marL="285750" indent="-285750" hangingPunct="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Inter-fabric flows can switch planes in this top level layer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821" y="5595043"/>
            <a:ext cx="17428326" cy="69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 Aggregator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Inter-region traffic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" y="3639997"/>
            <a:ext cx="21342096" cy="1264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hangingPunct="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Fabric </a:t>
            </a:r>
            <a:r>
              <a:rPr lang="en-US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Aggregation </a:t>
            </a: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is also ”fully meshed” </a:t>
            </a:r>
            <a:r>
              <a:rPr lang="en-US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with </a:t>
            </a: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upstream backbone </a:t>
            </a:r>
            <a:r>
              <a:rPr lang="en-US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nodes</a:t>
            </a: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 marL="285750" indent="-285750" hangingPunct="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593" y="4904446"/>
            <a:ext cx="18106936" cy="779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9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 Aggregator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Zoom in at region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3282" y="4291469"/>
            <a:ext cx="10005292" cy="712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Fabric Aggregator is defined by a set of independent </a:t>
            </a:r>
            <a:r>
              <a:rPr lang="en-US" dirty="0" smtClean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Aggregator </a:t>
            </a: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“nodes”</a:t>
            </a: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All fabrics in region are fully meshed with all AGG “nodes” in region</a:t>
            </a: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Each AGG node “bin packs” north-south traffic demands from/to backbone</a:t>
            </a:r>
            <a:b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</a:b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Subsets of AGG nodes are placed across different buildings to maximize general availability</a:t>
            </a:r>
          </a:p>
          <a:p>
            <a:pPr marL="571500" indent="-571500">
              <a:spcBef>
                <a:spcPts val="500"/>
              </a:spcBef>
              <a:buClr>
                <a:schemeClr val="accent6"/>
              </a:buClr>
              <a:buSzPct val="90000"/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108" y="2709949"/>
            <a:ext cx="11781435" cy="709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52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fraTemplateTheme">
  <a:themeElements>
    <a:clrScheme name="Custom 25">
      <a:dk1>
        <a:srgbClr val="4E5665"/>
      </a:dk1>
      <a:lt1>
        <a:srgbClr val="FFFFFF"/>
      </a:lt1>
      <a:dk2>
        <a:srgbClr val="898F9C"/>
      </a:dk2>
      <a:lt2>
        <a:srgbClr val="E9EAED"/>
      </a:lt2>
      <a:accent1>
        <a:srgbClr val="3B5998"/>
      </a:accent1>
      <a:accent2>
        <a:srgbClr val="8C71CB"/>
      </a:accent2>
      <a:accent3>
        <a:srgbClr val="54C7EC"/>
      </a:accent3>
      <a:accent4>
        <a:srgbClr val="60CE82"/>
      </a:accent4>
      <a:accent5>
        <a:srgbClr val="F34F46"/>
      </a:accent5>
      <a:accent6>
        <a:srgbClr val="5890FF"/>
      </a:accent6>
      <a:hlink>
        <a:srgbClr val="0000FF"/>
      </a:hlink>
      <a:folHlink>
        <a:srgbClr val="0000FF"/>
      </a:folHlink>
    </a:clrScheme>
    <a:fontScheme name="Custom 1">
      <a:majorFont>
        <a:latin typeface="FreightSansLFPro"/>
        <a:ea typeface=""/>
        <a:cs typeface=""/>
      </a:majorFont>
      <a:minorFont>
        <a:latin typeface="Arial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miter lim="400000"/>
        </a:ln>
        <a:extLst>
          <a:ext uri="{C572A759-6A51-4108-AA02-DFA0A04FC94B}">
            <ma14:wrappingTextBoxFlag xmlns:ma14="http://schemas.microsoft.com/office/mac/drawingml/2011/main" val="1"/>
          </a:ext>
        </a:extLst>
      </a:spPr>
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876300" rtl="0" eaLnBrk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dirty="0" err="1" smtClean="0">
            <a:solidFill>
              <a:srgbClr val="FFFFFF"/>
            </a:solidFill>
            <a:latin typeface="FreightSansLFPro Semibold"/>
            <a:sym typeface="FreightSansLFPro Semibold"/>
          </a:defRPr>
        </a:defPPr>
      </a:lst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</a:spPr>
      <a:bodyPr wrap="square" rtlCol="0">
        <a:spAutoFit/>
      </a:bodyPr>
      <a:lstStyle>
        <a:defPPr marL="285750" indent="-285750" hangingPunct="0">
          <a:spcBef>
            <a:spcPts val="500"/>
          </a:spcBef>
          <a:buClr>
            <a:schemeClr val="accent6"/>
          </a:buClr>
          <a:buSzPct val="90000"/>
          <a:buFont typeface="Arial" charset="0"/>
          <a:buChar char="•"/>
          <a:defRPr sz="2500" dirty="0" smtClean="0">
            <a:solidFill>
              <a:schemeClr val="bg1"/>
            </a:solidFill>
            <a:latin typeface="FreightSansLFPro" charset="0"/>
            <a:ea typeface="FreightSansLFPro" charset="0"/>
            <a:cs typeface="FreightSansLFPro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fraTemplateTheme" id="{4FE8391B-5437-984E-AA1B-BDB41F10D701}" vid="{53E0031A-96D3-BE42-8485-65BFB0DDB2EB}"/>
    </a:ext>
  </a:extLst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CP 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CP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F606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F606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CP 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CP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F606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F606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8893</TotalTime>
  <Words>1638</Words>
  <Application>Microsoft Macintosh PowerPoint</Application>
  <PresentationFormat>Custom</PresentationFormat>
  <Paragraphs>432</Paragraphs>
  <Slides>38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Avenir Book</vt:lpstr>
      <vt:lpstr>Calibri</vt:lpstr>
      <vt:lpstr>Calibri Light</vt:lpstr>
      <vt:lpstr>Franklin Gothic Book</vt:lpstr>
      <vt:lpstr>FreightSansLFPro</vt:lpstr>
      <vt:lpstr>FreightSansLFPro Med</vt:lpstr>
      <vt:lpstr>FreightSansLFPro Medium</vt:lpstr>
      <vt:lpstr>FreightSansLFPro Semibold</vt:lpstr>
      <vt:lpstr>FreightSansLFPro SmBd</vt:lpstr>
      <vt:lpstr>Gill Sans</vt:lpstr>
      <vt:lpstr>Helvetica</vt:lpstr>
      <vt:lpstr>Vista Sans OT Medium</vt:lpstr>
      <vt:lpstr>Wingdings</vt:lpstr>
      <vt:lpstr>Arial</vt:lpstr>
      <vt:lpstr>Office Theme</vt:lpstr>
      <vt:lpstr>InfraTemplateTheme</vt:lpstr>
      <vt:lpstr>OCP Template</vt:lpstr>
      <vt:lpstr>PowerPoint Presentation</vt:lpstr>
      <vt:lpstr>Scalable Designs for Data Center Network  Fabric Aggregator </vt:lpstr>
      <vt:lpstr>Fabric Aggregator  Architecture and design principles</vt:lpstr>
      <vt:lpstr>PowerPoint Presentation</vt:lpstr>
      <vt:lpstr>Overview</vt:lpstr>
      <vt:lpstr>Anatomy of a region</vt:lpstr>
      <vt:lpstr>Fabric Aggregator</vt:lpstr>
      <vt:lpstr>Fabric Aggregator</vt:lpstr>
      <vt:lpstr>Fabric Aggregator</vt:lpstr>
      <vt:lpstr>Challenges</vt:lpstr>
      <vt:lpstr>Aggregation node</vt:lpstr>
      <vt:lpstr>Design principles</vt:lpstr>
      <vt:lpstr>Node implementation</vt:lpstr>
      <vt:lpstr>Node implementation</vt:lpstr>
      <vt:lpstr>Node implementation</vt:lpstr>
      <vt:lpstr>Node implementation</vt:lpstr>
      <vt:lpstr>Node implementation</vt:lpstr>
      <vt:lpstr>Node implementation</vt:lpstr>
      <vt:lpstr>Fabric Aggregator  Hardware Design</vt:lpstr>
      <vt:lpstr>Agenda</vt:lpstr>
      <vt:lpstr>Problem Statement</vt:lpstr>
      <vt:lpstr>Problem Statement</vt:lpstr>
      <vt:lpstr>Design Approach</vt:lpstr>
      <vt:lpstr>AGG Node</vt:lpstr>
      <vt:lpstr>Cable Assembly Unit -- CAU</vt:lpstr>
      <vt:lpstr>Optical -- PSM</vt:lpstr>
      <vt:lpstr>Optical -- PSM</vt:lpstr>
      <vt:lpstr>Optical -- PSM</vt:lpstr>
      <vt:lpstr>Optical -- PSM</vt:lpstr>
      <vt:lpstr>Optical – CWDM4</vt:lpstr>
      <vt:lpstr>Optical – CWDM4</vt:lpstr>
      <vt:lpstr>Optical – Pigtail AOC</vt:lpstr>
      <vt:lpstr>Side Plane</vt:lpstr>
      <vt:lpstr>DAC</vt:lpstr>
      <vt:lpstr>Side By Side</vt:lpstr>
      <vt:lpstr>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MartinGarcia</dc:creator>
  <cp:lastModifiedBy>João Ferreira</cp:lastModifiedBy>
  <cp:revision>329</cp:revision>
  <dcterms:modified xsi:type="dcterms:W3CDTF">2018-03-16T14:36:57Z</dcterms:modified>
</cp:coreProperties>
</file>